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8" r:id="rId3"/>
    <p:sldId id="263" r:id="rId4"/>
    <p:sldId id="269" r:id="rId5"/>
    <p:sldId id="270" r:id="rId6"/>
    <p:sldId id="261" r:id="rId7"/>
    <p:sldId id="264" r:id="rId8"/>
    <p:sldId id="266" r:id="rId9"/>
    <p:sldId id="267" r:id="rId10"/>
    <p:sldId id="268" r:id="rId11"/>
  </p:sldIdLst>
  <p:sldSz cx="9144000" cy="6858000" type="screen4x3"/>
  <p:notesSz cx="6858000" cy="9144000"/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" id="{E16EAF65-D377-40EF-B254-E590F32DD3CA}">
          <p14:sldIdLst>
            <p14:sldId id="256"/>
            <p14:sldId id="258"/>
            <p14:sldId id="263"/>
            <p14:sldId id="269"/>
            <p14:sldId id="270"/>
            <p14:sldId id="261"/>
            <p14:sldId id="264"/>
            <p14:sldId id="266"/>
            <p14:sldId id="267"/>
            <p14:sldId id="268"/>
          </p14:sldIdLst>
        </p14:section>
        <p14:section name="Demo slides" id="{4EF3FB0E-A9E1-4F89-992C-CB07934C619A}">
          <p14:sldIdLst/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83BD"/>
    <a:srgbClr val="FBF2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1010101-0101-0101-AAAA-ABCDEF010101}" styleName="Sevecek.net Table Style">
    <a:tblBg>
      <a:effect>
        <a:effectLst/>
      </a:effect>
    </a:tblBg>
    <a:wholeTbl>
      <a:tcTxStyle b="off" i="off">
        <a:fontRef idx="minor"/>
        <a:schemeClr val="dk2"/>
      </a:tcTxStyle>
      <a:tcStyle>
        <a:tcBdr>
          <a:left>
            <a:ln w="28575">
              <a:solidFill>
                <a:schemeClr val="accent3"/>
              </a:solidFill>
            </a:ln>
          </a:left>
          <a:right>
            <a:ln w="28575">
              <a:solidFill>
                <a:schemeClr val="accent3"/>
              </a:solidFill>
            </a:ln>
          </a:right>
          <a:top>
            <a:ln w="28575">
              <a:solidFill>
                <a:schemeClr val="accent3"/>
              </a:solidFill>
            </a:ln>
          </a:top>
          <a:bottom>
            <a:ln w="28575">
              <a:solidFill>
                <a:schemeClr val="accent3"/>
              </a:solidFill>
            </a:ln>
          </a:bottom>
          <a:insideH>
            <a:ln w="9525">
              <a:solidFill>
                <a:schemeClr val="accent3"/>
              </a:solidFill>
            </a:ln>
          </a:insideH>
          <a:insideV>
            <a:ln w="9525">
              <a:solidFill>
                <a:schemeClr val="accent3"/>
              </a:solidFill>
            </a:ln>
          </a:insideV>
          <a:tl2br>
            <a:ln>
              <a:noFill/>
            </a:ln>
          </a:tl2br>
          <a:tr2bl>
            <a:ln>
              <a:noFill/>
            </a:ln>
          </a:tr2bl>
        </a:tcBdr>
        <a:fill>
          <a:solidFill>
            <a:schemeClr val="lt1"/>
          </a:solidFill>
        </a:fill>
      </a:tcStyle>
    </a:wholeTbl>
    <a:band1H>
      <a:tcStyle>
        <a:tcBdr/>
      </a:tcStyle>
    </a:band1H>
    <a:band2H>
      <a:tcStyle>
        <a:tcBdr/>
        <a:fill>
          <a:solidFill>
            <a:schemeClr val="lt2"/>
          </a:solidFill>
        </a:fill>
      </a:tcStyle>
    </a:band2H>
    <a:firstRow>
      <a:tcTxStyle b="on"/>
      <a:tcStyle>
        <a:tcBdr/>
        <a:fill>
          <a:solidFill>
            <a:schemeClr val="accent4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74" autoAdjust="0"/>
    <p:restoredTop sz="97495" autoAdjust="0"/>
  </p:normalViewPr>
  <p:slideViewPr>
    <p:cSldViewPr>
      <p:cViewPr varScale="1">
        <p:scale>
          <a:sx n="91" d="100"/>
          <a:sy n="91" d="100"/>
        </p:scale>
        <p:origin x="-955" y="-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78" d="100"/>
          <a:sy n="78" d="100"/>
        </p:scale>
        <p:origin x="-1762" y="-77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25270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68A5E3-E505-4C89-805A-5DA4633D1535}" type="datetimeFigureOut">
              <a:rPr lang="en-GB" smtClean="0"/>
              <a:t>16/03/2017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B264AA-99FC-4906-9287-066A51C523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17458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504" y="1124744"/>
            <a:ext cx="8928992" cy="2232248"/>
          </a:xfrm>
        </p:spPr>
        <p:txBody>
          <a:bodyPr>
            <a:normAutofit/>
          </a:bodyPr>
          <a:lstStyle>
            <a:lvl1pPr>
              <a:defRPr sz="66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GB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89040"/>
            <a:ext cx="6400800" cy="1368152"/>
          </a:xfrm>
        </p:spPr>
        <p:txBody>
          <a:bodyPr anchor="ctr">
            <a:noAutofit/>
          </a:bodyPr>
          <a:lstStyle>
            <a:lvl1pPr marL="0" indent="0" algn="ctr">
              <a:buNone/>
              <a:defRPr sz="4400" b="1">
                <a:solidFill>
                  <a:srgbClr val="E183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GB"/>
          </a:p>
        </p:txBody>
      </p:sp>
      <p:pic>
        <p:nvPicPr>
          <p:cNvPr id="58370" name="Picture 2" descr="C:\Prace\!Courses\280. CzechITas Android stredoskol\Czechitas-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8854" y="116632"/>
            <a:ext cx="2232248" cy="667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20972"/>
            <a:ext cx="4572000" cy="952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5920972"/>
            <a:ext cx="4572000" cy="95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79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3"/>
          <p:cNvSpPr>
            <a:spLocks noChangeArrowheads="1"/>
          </p:cNvSpPr>
          <p:nvPr userDrawn="1"/>
        </p:nvSpPr>
        <p:spPr bwMode="auto">
          <a:xfrm>
            <a:off x="0" y="6813376"/>
            <a:ext cx="9144000" cy="45719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/>
        </p:spPr>
        <p:txBody>
          <a:bodyPr wrap="none" lIns="72009" tIns="36005" rIns="72009" bIns="36005" anchor="ctr"/>
          <a:lstStyle/>
          <a:p>
            <a:pPr algn="ctr" defTabSz="720725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n-GB">
              <a:solidFill>
                <a:schemeClr val="tx1"/>
              </a:solidFill>
              <a:cs typeface="Calibri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58370" name="Picture 2" descr="Czechitas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438" y="6496680"/>
            <a:ext cx="1151715" cy="344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80000"/>
            <a:ext cx="2133600" cy="331200"/>
          </a:xfrm>
        </p:spPr>
        <p:txBody>
          <a:bodyPr/>
          <a:lstStyle/>
          <a:p>
            <a:fld id="{499B36F6-5E53-4661-BD1D-54F426C9D7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58140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3"/>
          <p:cNvSpPr>
            <a:spLocks noChangeArrowheads="1"/>
          </p:cNvSpPr>
          <p:nvPr userDrawn="1"/>
        </p:nvSpPr>
        <p:spPr bwMode="auto">
          <a:xfrm>
            <a:off x="0" y="6813376"/>
            <a:ext cx="9144000" cy="45719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/>
        </p:spPr>
        <p:txBody>
          <a:bodyPr wrap="none" lIns="72009" tIns="36005" rIns="72009" bIns="36005" anchor="ctr"/>
          <a:lstStyle/>
          <a:p>
            <a:pPr algn="ctr" defTabSz="720725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n-GB">
              <a:solidFill>
                <a:schemeClr val="tx1"/>
              </a:solidFill>
              <a:cs typeface="Calibri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570981"/>
            <a:ext cx="7772400" cy="1362075"/>
          </a:xfrm>
        </p:spPr>
        <p:txBody>
          <a:bodyPr anchor="ctr">
            <a:normAutofit/>
          </a:bodyPr>
          <a:lstStyle>
            <a:lvl1pPr algn="ctr">
              <a:defRPr lang="en-GB" sz="4800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GB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161061"/>
            <a:ext cx="7772400" cy="8521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B36F6-5E53-4661-BD1D-54F426C9D773}" type="slidenum">
              <a:rPr lang="en-GB" smtClean="0"/>
              <a:t>‹#›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6" name="Picture 2" descr="Czechitas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438" y="6496680"/>
            <a:ext cx="1151715" cy="344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97985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3"/>
          <p:cNvSpPr>
            <a:spLocks noChangeArrowheads="1"/>
          </p:cNvSpPr>
          <p:nvPr userDrawn="1"/>
        </p:nvSpPr>
        <p:spPr bwMode="auto">
          <a:xfrm>
            <a:off x="0" y="6813376"/>
            <a:ext cx="9144000" cy="45719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/>
        </p:spPr>
        <p:txBody>
          <a:bodyPr wrap="none" lIns="72009" tIns="36005" rIns="72009" bIns="36005" anchor="ctr"/>
          <a:lstStyle/>
          <a:p>
            <a:pPr algn="ctr" defTabSz="720725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n-GB">
              <a:solidFill>
                <a:schemeClr val="tx1"/>
              </a:solidFill>
              <a:cs typeface="Calibri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7504" y="908720"/>
            <a:ext cx="4388296" cy="54726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8720"/>
            <a:ext cx="4388296" cy="54726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B36F6-5E53-4661-BD1D-54F426C9D773}" type="slidenum">
              <a:rPr lang="en-GB" smtClean="0"/>
              <a:t>‹#›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7" name="Picture 2" descr="Czechitas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438" y="6496680"/>
            <a:ext cx="1151715" cy="344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5480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3"/>
          <p:cNvSpPr>
            <a:spLocks noChangeArrowheads="1"/>
          </p:cNvSpPr>
          <p:nvPr userDrawn="1"/>
        </p:nvSpPr>
        <p:spPr bwMode="auto">
          <a:xfrm>
            <a:off x="0" y="6813376"/>
            <a:ext cx="9144000" cy="45719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/>
        </p:spPr>
        <p:txBody>
          <a:bodyPr wrap="none" lIns="72009" tIns="36005" rIns="72009" bIns="36005" anchor="ctr"/>
          <a:lstStyle/>
          <a:p>
            <a:pPr algn="ctr" defTabSz="720725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n-GB">
              <a:solidFill>
                <a:schemeClr val="tx1"/>
              </a:solidFill>
              <a:cs typeface="Calibri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7504" y="908720"/>
            <a:ext cx="8928992" cy="266429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7504" y="3717032"/>
            <a:ext cx="8928992" cy="26640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B36F6-5E53-4661-BD1D-54F426C9D773}" type="slidenum">
              <a:rPr lang="en-GB" smtClean="0"/>
              <a:t>‹#›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7" name="Picture 2" descr="Czechitas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438" y="6496680"/>
            <a:ext cx="1151715" cy="344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4661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3"/>
          <p:cNvSpPr>
            <a:spLocks noChangeArrowheads="1"/>
          </p:cNvSpPr>
          <p:nvPr userDrawn="1"/>
        </p:nvSpPr>
        <p:spPr bwMode="auto">
          <a:xfrm>
            <a:off x="0" y="6813376"/>
            <a:ext cx="9144000" cy="45719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/>
        </p:spPr>
        <p:txBody>
          <a:bodyPr wrap="none" lIns="72009" tIns="36005" rIns="72009" bIns="36005" anchor="ctr"/>
          <a:lstStyle/>
          <a:p>
            <a:pPr algn="ctr" defTabSz="720725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n-GB">
              <a:solidFill>
                <a:schemeClr val="tx1"/>
              </a:solidFill>
              <a:cs typeface="Calibri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B36F6-5E53-4661-BD1D-54F426C9D773}" type="slidenum">
              <a:rPr lang="en-GB" smtClean="0"/>
              <a:t>‹#›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5" name="Picture 2" descr="Czechitas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438" y="6496680"/>
            <a:ext cx="1151715" cy="344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58850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8842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504" y="908720"/>
            <a:ext cx="8928992" cy="54726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480000"/>
            <a:ext cx="2133600" cy="331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ln w="9525">
                  <a:noFill/>
                </a:ln>
                <a:solidFill>
                  <a:schemeClr val="tx1"/>
                </a:solidFill>
              </a:defRPr>
            </a:lvl1pPr>
          </a:lstStyle>
          <a:p>
            <a:fld id="{42302832-0D35-4604-9536-04DF49A2C0E6}" type="datetime1">
              <a:rPr lang="en-GB" smtClean="0"/>
              <a:pPr/>
              <a:t>16/03/2017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72000" y="6480000"/>
            <a:ext cx="3240000" cy="331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 b="1"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00" y="6480000"/>
            <a:ext cx="2133600" cy="331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00" b="1"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fld id="{499B36F6-5E53-4661-BD1D-54F426C9D77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3731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6" r:id="rId5"/>
    <p:sldLayoutId id="2147483654" r:id="rId6"/>
    <p:sldLayoutId id="2147483655" r:id="rId7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SzPct val="100000"/>
        <a:buFont typeface="Calibri" panose="020F0502020204030204" pitchFamily="34" charset="0"/>
        <a:buChar char="●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SzPct val="100000"/>
        <a:buFont typeface="Calibri" panose="020F0502020204030204" pitchFamily="34" charset="0"/>
        <a:buChar char="●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SzPct val="100000"/>
        <a:buFont typeface="Calibri" panose="020F0502020204030204" pitchFamily="34" charset="0"/>
        <a:buChar char="●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SzPct val="100000"/>
        <a:buFont typeface="Calibri" panose="020F0502020204030204" pitchFamily="34" charset="0"/>
        <a:buChar char="●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SzPct val="100000"/>
        <a:buFont typeface="Calibri" panose="020F0502020204030204" pitchFamily="34" charset="0"/>
        <a:buChar char="●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alibri" panose="020F0502020204030204" pitchFamily="34" charset="0"/>
        <a:buChar char="●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Calibri" panose="020F0502020204030204" pitchFamily="34" charset="0"/>
        <a:buChar char="●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alibri" panose="020F0502020204030204" pitchFamily="34" charset="0"/>
        <a:buChar char="●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Calibri" panose="020F0502020204030204" pitchFamily="34" charset="0"/>
        <a:buChar char="●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504" y="1268760"/>
            <a:ext cx="8928992" cy="2736304"/>
          </a:xfrm>
        </p:spPr>
        <p:txBody>
          <a:bodyPr>
            <a:normAutofit/>
          </a:bodyPr>
          <a:lstStyle/>
          <a:p>
            <a:r>
              <a:rPr lang="en-US" smtClean="0"/>
              <a:t>Czechitas</a:t>
            </a:r>
            <a:r>
              <a:rPr lang="cs-CZ" dirty="0"/>
              <a:t/>
            </a:r>
            <a:br>
              <a:rPr lang="cs-CZ" dirty="0"/>
            </a:br>
            <a:r>
              <a:rPr lang="en-US" smtClean="0"/>
              <a:t>Java 2</a:t>
            </a:r>
            <a:r>
              <a:rPr lang="cs-CZ" smtClean="0"/>
              <a:t> Web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077072"/>
            <a:ext cx="6400800" cy="1296144"/>
          </a:xfrm>
        </p:spPr>
        <p:txBody>
          <a:bodyPr/>
          <a:lstStyle/>
          <a:p>
            <a:r>
              <a:rPr lang="en-US" sz="4800" err="1" smtClean="0"/>
              <a:t>Lekce</a:t>
            </a:r>
            <a:r>
              <a:rPr lang="en-US" sz="4800" smtClean="0"/>
              <a:t> </a:t>
            </a:r>
            <a:r>
              <a:rPr lang="cs-CZ" sz="4800" smtClean="0"/>
              <a:t>04</a:t>
            </a:r>
            <a:endParaRPr lang="cs-CZ" sz="4800" dirty="0" smtClean="0"/>
          </a:p>
        </p:txBody>
      </p:sp>
    </p:spTree>
    <p:extLst>
      <p:ext uri="{BB962C8B-B14F-4D97-AF65-F5344CB8AC3E}">
        <p14:creationId xmlns:p14="http://schemas.microsoft.com/office/powerpoint/2010/main" val="2908881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Složený datový typ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cs-CZ" smtClean="0"/>
              <a:t>Nazývá se </a:t>
            </a:r>
            <a:r>
              <a:rPr lang="cs-CZ" b="1" smtClean="0"/>
              <a:t>třída</a:t>
            </a:r>
          </a:p>
          <a:p>
            <a:r>
              <a:rPr lang="cs-CZ" smtClean="0"/>
              <a:t>Je složen z:</a:t>
            </a:r>
          </a:p>
          <a:p>
            <a:pPr lvl="1"/>
            <a:r>
              <a:rPr lang="cs-CZ" smtClean="0"/>
              <a:t>Členských proměnných</a:t>
            </a:r>
          </a:p>
          <a:p>
            <a:pPr lvl="1"/>
            <a:r>
              <a:rPr lang="cs-CZ" smtClean="0"/>
              <a:t>Metod</a:t>
            </a:r>
          </a:p>
          <a:p>
            <a:pPr lvl="2"/>
            <a:r>
              <a:rPr lang="cs-CZ" smtClean="0"/>
              <a:t>V některých prog. jazycích se metody nazývají funkce</a:t>
            </a:r>
          </a:p>
          <a:p>
            <a:r>
              <a:rPr lang="cs-CZ" smtClean="0"/>
              <a:t>Hodnota složeného datového typu = </a:t>
            </a:r>
            <a:r>
              <a:rPr lang="cs-CZ" b="1" smtClean="0"/>
              <a:t>objekt</a:t>
            </a:r>
          </a:p>
          <a:p>
            <a:pPr lvl="1"/>
            <a:r>
              <a:rPr lang="cs-CZ" b="1" smtClean="0"/>
              <a:t>Objekt</a:t>
            </a:r>
            <a:r>
              <a:rPr lang="cs-CZ" smtClean="0"/>
              <a:t> je tzv. instance složeného datového typu</a:t>
            </a:r>
          </a:p>
          <a:p>
            <a:pPr lvl="1"/>
            <a:endParaRPr lang="cs-CZ"/>
          </a:p>
          <a:p>
            <a:r>
              <a:rPr lang="cs-CZ" smtClean="0"/>
              <a:t>Např:</a:t>
            </a:r>
          </a:p>
          <a:p>
            <a:pPr lvl="1"/>
            <a:r>
              <a:rPr lang="cs-CZ" smtClean="0"/>
              <a:t>Datový typ </a:t>
            </a:r>
            <a:r>
              <a:rPr lang="cs-CZ" smtClean="0">
                <a:latin typeface="Consolas" pitchFamily="49" charset="0"/>
                <a:cs typeface="Consolas" pitchFamily="49" charset="0"/>
              </a:rPr>
              <a:t>java.lang.</a:t>
            </a:r>
            <a:r>
              <a:rPr lang="cs-CZ" b="1" smtClean="0">
                <a:latin typeface="Consolas" pitchFamily="49" charset="0"/>
                <a:cs typeface="Consolas" pitchFamily="49" charset="0"/>
              </a:rPr>
              <a:t>String</a:t>
            </a:r>
            <a:r>
              <a:rPr lang="cs-CZ" smtClean="0"/>
              <a:t>, objekt </a:t>
            </a:r>
            <a:r>
              <a:rPr lang="cs-CZ" b="1" smtClean="0"/>
              <a:t>"Kamil"</a:t>
            </a:r>
          </a:p>
          <a:p>
            <a:pPr lvl="1"/>
            <a:r>
              <a:rPr lang="cs-CZ" smtClean="0"/>
              <a:t>Datový typ </a:t>
            </a:r>
            <a:r>
              <a:rPr lang="cs-CZ" smtClean="0">
                <a:latin typeface="Consolas" pitchFamily="49" charset="0"/>
                <a:cs typeface="Consolas" pitchFamily="49" charset="0"/>
              </a:rPr>
              <a:t>java.time.</a:t>
            </a:r>
            <a:r>
              <a:rPr lang="cs-CZ" b="1" smtClean="0">
                <a:latin typeface="Consolas" pitchFamily="49" charset="0"/>
                <a:cs typeface="Consolas" pitchFamily="49" charset="0"/>
              </a:rPr>
              <a:t>LocalDate</a:t>
            </a:r>
            <a:r>
              <a:rPr lang="cs-CZ" smtClean="0"/>
              <a:t>, objekt </a:t>
            </a:r>
            <a:r>
              <a:rPr lang="cs-CZ" b="1" smtClean="0"/>
              <a:t>16.3.2017</a:t>
            </a:r>
          </a:p>
          <a:p>
            <a:pPr lvl="1"/>
            <a:r>
              <a:rPr lang="cs-CZ" smtClean="0"/>
              <a:t>Datový typ </a:t>
            </a:r>
            <a:r>
              <a:rPr lang="cs-CZ" smtClean="0">
                <a:latin typeface="Consolas" pitchFamily="49" charset="0"/>
                <a:cs typeface="Consolas" pitchFamily="49" charset="0"/>
              </a:rPr>
              <a:t>java.awt.</a:t>
            </a:r>
            <a:r>
              <a:rPr lang="cs-CZ" b="1" smtClean="0">
                <a:latin typeface="Consolas" pitchFamily="49" charset="0"/>
                <a:cs typeface="Consolas" pitchFamily="49" charset="0"/>
              </a:rPr>
              <a:t>Color</a:t>
            </a:r>
            <a:r>
              <a:rPr lang="cs-CZ" smtClean="0"/>
              <a:t>, objekt </a:t>
            </a:r>
            <a:r>
              <a:rPr lang="cs-CZ" b="1" smtClean="0"/>
              <a:t>255,0,0</a:t>
            </a:r>
            <a:endParaRPr lang="cs-CZ" b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B36F6-5E53-4661-BD1D-54F426C9D773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70555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Java 2 Web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mtClean="0"/>
              <a:t>WIFI: WLAN_FI</a:t>
            </a:r>
          </a:p>
          <a:p>
            <a:pPr lvl="1"/>
            <a:r>
              <a:rPr lang="cs-CZ" smtClean="0"/>
              <a:t>Po připojení běžte na http://wifi.fi.muni.cz/</a:t>
            </a:r>
          </a:p>
          <a:p>
            <a:pPr lvl="1"/>
            <a:r>
              <a:rPr lang="cs-CZ" smtClean="0"/>
              <a:t>Login: kurzczechitas</a:t>
            </a:r>
          </a:p>
          <a:p>
            <a:pPr lvl="1"/>
            <a:r>
              <a:rPr lang="cs-CZ" smtClean="0"/>
              <a:t>Heslo: coding started</a:t>
            </a:r>
          </a:p>
          <a:p>
            <a:pPr lvl="1"/>
            <a:endParaRPr lang="cs-CZ" smtClean="0"/>
          </a:p>
          <a:p>
            <a:endParaRPr lang="cs-CZ"/>
          </a:p>
          <a:p>
            <a:r>
              <a:rPr lang="cs-CZ" smtClean="0"/>
              <a:t>Prezenční listina: </a:t>
            </a:r>
            <a:r>
              <a:rPr lang="cs-CZ" b="1" smtClean="0"/>
              <a:t>http://</a:t>
            </a:r>
            <a:r>
              <a:rPr lang="cs-CZ" b="1" smtClean="0"/>
              <a:t>bit.ly/java16-03</a:t>
            </a:r>
            <a:endParaRPr lang="cs-CZ" b="1" smtClean="0"/>
          </a:p>
          <a:p>
            <a:endParaRPr lang="cs-CZ" smtClean="0"/>
          </a:p>
          <a:p>
            <a:r>
              <a:rPr lang="cs-CZ" smtClean="0"/>
              <a:t>Sponzor:			JetBrains (IntelliJ IDEA)</a:t>
            </a:r>
            <a:endParaRPr lang="cs-CZ" b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B36F6-5E53-4661-BD1D-54F426C9D773}" type="slidenum">
              <a:rPr lang="en-GB" smtClean="0"/>
              <a:t>2</a:t>
            </a:fld>
            <a:endParaRPr lang="en-GB"/>
          </a:p>
        </p:txBody>
      </p:sp>
      <p:pic>
        <p:nvPicPr>
          <p:cNvPr id="5" name="Picture 2" descr="C:\Prace\!Courses\332. Czechitas - Java 2 Web\WebLekce01\jetbrains_logos\logo_JetBrains_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725144"/>
            <a:ext cx="2520280" cy="2520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Straight Arrow Connector 7"/>
          <p:cNvCxnSpPr/>
          <p:nvPr/>
        </p:nvCxnSpPr>
        <p:spPr>
          <a:xfrm>
            <a:off x="2987824" y="2960948"/>
            <a:ext cx="720080" cy="450050"/>
          </a:xfrm>
          <a:prstGeom prst="straightConnector1">
            <a:avLst/>
          </a:prstGeom>
          <a:ln w="57150">
            <a:headEnd type="triangle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2"/>
          <p:cNvSpPr txBox="1">
            <a:spLocks/>
          </p:cNvSpPr>
          <p:nvPr/>
        </p:nvSpPr>
        <p:spPr>
          <a:xfrm>
            <a:off x="3707904" y="3185973"/>
            <a:ext cx="1872208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SzPct val="100000"/>
              <a:buFont typeface="Calibri" panose="020F0502020204030204" pitchFamily="34" charset="0"/>
              <a:buChar char="●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SzPct val="100000"/>
              <a:buFont typeface="Calibri" panose="020F0502020204030204" pitchFamily="34" charset="0"/>
              <a:buChar char="●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SzPct val="100000"/>
              <a:buFont typeface="Calibri" panose="020F0502020204030204" pitchFamily="34" charset="0"/>
              <a:buChar char="●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SzPct val="100000"/>
              <a:buFont typeface="Calibri" panose="020F0502020204030204" pitchFamily="34" charset="0"/>
              <a:buChar char="●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SzPct val="100000"/>
              <a:buFont typeface="Calibri" panose="020F0502020204030204" pitchFamily="34" charset="0"/>
              <a:buChar char="●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Calibri" panose="020F0502020204030204" pitchFamily="34" charset="0"/>
              <a:buChar char="●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Calibri" panose="020F0502020204030204" pitchFamily="34" charset="0"/>
              <a:buChar char="●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Calibri" panose="020F0502020204030204" pitchFamily="34" charset="0"/>
              <a:buChar char="●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Calibri" panose="020F0502020204030204" pitchFamily="34" charset="0"/>
              <a:buChar char="●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cs-CZ" smtClean="0"/>
              <a:t>mezera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64888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Termíny lekcí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cs-CZ" b="1" smtClean="0"/>
              <a:t>23</a:t>
            </a:r>
            <a:r>
              <a:rPr lang="cs-CZ" b="1"/>
              <a:t>. 2. 2017</a:t>
            </a:r>
          </a:p>
          <a:p>
            <a:r>
              <a:rPr lang="cs-CZ" b="1"/>
              <a:t>2. 3. 2017</a:t>
            </a:r>
          </a:p>
          <a:p>
            <a:r>
              <a:rPr lang="cs-CZ" b="1"/>
              <a:t>9. 3. </a:t>
            </a:r>
            <a:r>
              <a:rPr lang="cs-CZ" b="1" smtClean="0"/>
              <a:t>2017</a:t>
            </a:r>
            <a:endParaRPr lang="cs-CZ" b="1"/>
          </a:p>
          <a:p>
            <a:r>
              <a:rPr lang="cs-CZ" b="1" smtClean="0"/>
              <a:t>16. 3. 2017 </a:t>
            </a:r>
            <a:r>
              <a:rPr lang="cs-CZ" b="1"/>
              <a:t>(dnešní lekce)</a:t>
            </a:r>
            <a:endParaRPr lang="cs-CZ" b="1"/>
          </a:p>
          <a:p>
            <a:r>
              <a:rPr lang="cs-CZ" b="1"/>
              <a:t>23. 3. 2017</a:t>
            </a:r>
          </a:p>
          <a:p>
            <a:r>
              <a:rPr lang="cs-CZ" b="1"/>
              <a:t>(vynechaný týden)</a:t>
            </a:r>
          </a:p>
          <a:p>
            <a:r>
              <a:rPr lang="cs-CZ" b="1"/>
              <a:t>6. 4. 2017</a:t>
            </a:r>
          </a:p>
          <a:p>
            <a:r>
              <a:rPr lang="cs-CZ" b="1"/>
              <a:t>13. 4. 2017 (před Velikonocemi)</a:t>
            </a:r>
          </a:p>
          <a:p>
            <a:r>
              <a:rPr lang="cs-CZ" b="1"/>
              <a:t>20. 4. 2017</a:t>
            </a:r>
          </a:p>
          <a:p>
            <a:r>
              <a:rPr lang="cs-CZ" b="1"/>
              <a:t>27. 4. 2017</a:t>
            </a:r>
          </a:p>
          <a:p>
            <a:r>
              <a:rPr lang="cs-CZ" b="1"/>
              <a:t>4. 5. 2017</a:t>
            </a:r>
          </a:p>
          <a:p>
            <a:r>
              <a:rPr lang="cs-CZ" b="1"/>
              <a:t>11. 5. 2017</a:t>
            </a:r>
          </a:p>
          <a:p>
            <a:r>
              <a:rPr lang="cs-CZ" b="1"/>
              <a:t>18. 5. 2017</a:t>
            </a:r>
          </a:p>
          <a:p>
            <a:r>
              <a:rPr lang="cs-CZ" b="1"/>
              <a:t>(Záchranný termín) 1. 6. </a:t>
            </a:r>
            <a:r>
              <a:rPr lang="cs-CZ" b="1" smtClean="0"/>
              <a:t>2017</a:t>
            </a:r>
            <a:endParaRPr lang="cs-CZ" b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B36F6-5E53-4661-BD1D-54F426C9D773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3705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Domácí úkoly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smtClean="0"/>
              <a:t>Struktura webappek na cloudu:</a:t>
            </a:r>
          </a:p>
          <a:p>
            <a:pPr lvl="1"/>
            <a:r>
              <a:rPr lang="cs-CZ" smtClean="0"/>
              <a:t>drahokam.tomcat.cloud</a:t>
            </a:r>
          </a:p>
          <a:p>
            <a:pPr lvl="2"/>
            <a:r>
              <a:rPr lang="cs-CZ" smtClean="0"/>
              <a:t>ROOT</a:t>
            </a:r>
          </a:p>
          <a:p>
            <a:pPr lvl="2"/>
            <a:r>
              <a:rPr lang="cs-CZ" smtClean="0"/>
              <a:t>ukol01</a:t>
            </a:r>
          </a:p>
          <a:p>
            <a:pPr lvl="2"/>
            <a:r>
              <a:rPr lang="cs-CZ" smtClean="0"/>
              <a:t>ukol02</a:t>
            </a:r>
          </a:p>
          <a:p>
            <a:pPr lvl="2"/>
            <a:r>
              <a:rPr lang="cs-CZ" smtClean="0"/>
              <a:t>ukol03</a:t>
            </a:r>
          </a:p>
          <a:p>
            <a:pPr lvl="3"/>
            <a:r>
              <a:rPr lang="cs-CZ" smtClean="0"/>
              <a:t>WEB-INF</a:t>
            </a:r>
          </a:p>
          <a:p>
            <a:pPr lvl="3"/>
            <a:r>
              <a:rPr lang="cs-CZ" smtClean="0"/>
              <a:t>index.html</a:t>
            </a:r>
          </a:p>
          <a:p>
            <a:pPr lvl="2"/>
            <a:r>
              <a:rPr lang="cs-CZ" smtClean="0"/>
              <a:t>Ukoly</a:t>
            </a:r>
          </a:p>
          <a:p>
            <a:pPr lvl="3"/>
            <a:r>
              <a:rPr lang="cs-CZ" smtClean="0"/>
              <a:t>Ukol01-projekt.7z</a:t>
            </a:r>
            <a:endParaRPr lang="cs-CZ"/>
          </a:p>
          <a:p>
            <a:pPr lvl="3"/>
            <a:r>
              <a:rPr lang="cs-CZ" smtClean="0"/>
              <a:t>Ukol02-projekt.7z</a:t>
            </a:r>
          </a:p>
          <a:p>
            <a:pPr lvl="3"/>
            <a:r>
              <a:rPr lang="cs-CZ" smtClean="0"/>
              <a:t>Ukol03-Level1-projekt.7z</a:t>
            </a:r>
            <a:endParaRPr lang="cs-CZ"/>
          </a:p>
          <a:p>
            <a:pPr lvl="3"/>
            <a:r>
              <a:rPr lang="cs-CZ" smtClean="0"/>
              <a:t>Ukol03-Level2-projekt.7z</a:t>
            </a:r>
            <a:endParaRPr lang="cs-CZ"/>
          </a:p>
          <a:p>
            <a:pPr lvl="3"/>
            <a:r>
              <a:rPr lang="cs-CZ" smtClean="0"/>
              <a:t>Ukol03-Level3-projekt.7z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B36F6-5E53-4661-BD1D-54F426C9D773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80289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Domácí úkoly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Spouštění</a:t>
            </a:r>
          </a:p>
          <a:p>
            <a:pPr lvl="1"/>
            <a:r>
              <a:rPr lang="cs-CZ" smtClean="0"/>
              <a:t>V ladicím režimu z IntelliJ IDEA</a:t>
            </a:r>
          </a:p>
          <a:p>
            <a:pPr lvl="1"/>
            <a:r>
              <a:rPr lang="cs-CZ" smtClean="0"/>
              <a:t>Lokálně z Tomcatu</a:t>
            </a:r>
          </a:p>
          <a:p>
            <a:pPr lvl="1"/>
            <a:r>
              <a:rPr lang="cs-CZ" smtClean="0"/>
              <a:t>V cloudu</a:t>
            </a:r>
          </a:p>
          <a:p>
            <a:pPr lvl="1"/>
            <a:endParaRPr lang="cs-CZ"/>
          </a:p>
          <a:p>
            <a:r>
              <a:rPr lang="cs-CZ" smtClean="0"/>
              <a:t>Porovnání více výroků (Stringů), aby nebyly stejné</a:t>
            </a:r>
          </a:p>
          <a:p>
            <a:endParaRPr lang="cs-CZ"/>
          </a:p>
          <a:p>
            <a:r>
              <a:rPr lang="cs-CZ" smtClean="0"/>
              <a:t>Dotazy?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B36F6-5E53-4661-BD1D-54F426C9D773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74983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Webové aplikace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B36F6-5E53-4661-BD1D-54F426C9D773}" type="slidenum">
              <a:rPr lang="en-GB" smtClean="0"/>
              <a:t>6</a:t>
            </a:fld>
            <a:endParaRPr lang="en-GB"/>
          </a:p>
        </p:txBody>
      </p:sp>
      <p:graphicFrame>
        <p:nvGraphicFramePr>
          <p:cNvPr id="6" name="Content Placeholder 5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70239608"/>
              </p:ext>
            </p:extLst>
          </p:nvPr>
        </p:nvGraphicFramePr>
        <p:xfrm>
          <a:off x="554960" y="980728"/>
          <a:ext cx="8034081" cy="5040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Visio" r:id="rId3" imgW="5794744" imgH="3634669" progId="Visio.Drawing.11">
                  <p:embed/>
                </p:oleObj>
              </mc:Choice>
              <mc:Fallback>
                <p:oleObj name="Visio" r:id="rId3" imgW="5794744" imgH="3634669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4960" y="980728"/>
                        <a:ext cx="8034081" cy="50405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96426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Šablona JSP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B36F6-5E53-4661-BD1D-54F426C9D773}" type="slidenum">
              <a:rPr lang="en-GB" smtClean="0"/>
              <a:t>7</a:t>
            </a:fld>
            <a:endParaRPr lang="en-GB"/>
          </a:p>
        </p:txBody>
      </p:sp>
      <p:pic>
        <p:nvPicPr>
          <p:cNvPr id="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022" y="1484784"/>
            <a:ext cx="8719956" cy="4138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9262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Proměnná</a:t>
            </a:r>
            <a:endParaRPr lang="cs-CZ" dirty="0"/>
          </a:p>
        </p:txBody>
      </p:sp>
      <p:pic>
        <p:nvPicPr>
          <p:cNvPr id="22" name="Content Placeholder 2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5181723"/>
            <a:ext cx="3085714" cy="1422222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B36F6-5E53-4661-BD1D-54F426C9D773}" type="slidenum">
              <a:rPr lang="cs-CZ" smtClean="0"/>
              <a:t>8</a:t>
            </a:fld>
            <a:endParaRPr lang="cs-CZ" dirty="0"/>
          </a:p>
        </p:txBody>
      </p:sp>
      <p:sp>
        <p:nvSpPr>
          <p:cNvPr id="8" name="Shape 151"/>
          <p:cNvSpPr/>
          <p:nvPr/>
        </p:nvSpPr>
        <p:spPr>
          <a:xfrm>
            <a:off x="2171319" y="1302537"/>
            <a:ext cx="4801362" cy="2088232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spcBef>
                <a:spcPts val="0"/>
              </a:spcBef>
              <a:buNone/>
            </a:pPr>
            <a:endParaRPr lang="cs-CZ" sz="2400" b="0" i="0" u="none" strike="noStrike" cap="none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Shape 152"/>
          <p:cNvSpPr txBox="1"/>
          <p:nvPr/>
        </p:nvSpPr>
        <p:spPr>
          <a:xfrm>
            <a:off x="2339752" y="1442760"/>
            <a:ext cx="1584176" cy="80105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rtl="0">
              <a:spcBef>
                <a:spcPts val="0"/>
              </a:spcBef>
              <a:buSzPct val="25000"/>
              <a:buNone/>
            </a:pPr>
            <a:r>
              <a:rPr lang="cs-CZ" sz="3200" b="1" i="0" u="none" strike="noStrike" cap="none" smtClean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int</a:t>
            </a:r>
            <a:endParaRPr lang="cs-CZ" sz="3200" b="1" i="0" u="none" strike="noStrike" cap="none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Shape 153"/>
          <p:cNvSpPr txBox="1"/>
          <p:nvPr/>
        </p:nvSpPr>
        <p:spPr>
          <a:xfrm>
            <a:off x="4860032" y="1442759"/>
            <a:ext cx="1890122" cy="80105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r>
              <a:rPr lang="cs-CZ" sz="3200" b="1" dirty="0" err="1" smtClean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mujVek</a:t>
            </a:r>
            <a:endParaRPr lang="cs-CZ" sz="3200" b="1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Shape 154"/>
          <p:cNvSpPr txBox="1"/>
          <p:nvPr/>
        </p:nvSpPr>
        <p:spPr>
          <a:xfrm>
            <a:off x="2171319" y="1994640"/>
            <a:ext cx="4801362" cy="110799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cs-CZ" sz="6600" smtClean="0">
                <a:solidFill>
                  <a:schemeClr val="tx1"/>
                </a:solidFill>
                <a:latin typeface="Consolas"/>
                <a:ea typeface="Consolas"/>
                <a:cs typeface="Consolas"/>
                <a:sym typeface="Consolas"/>
              </a:rPr>
              <a:t>99</a:t>
            </a:r>
            <a:endParaRPr lang="cs-CZ" sz="6600" dirty="0">
              <a:solidFill>
                <a:schemeClr val="tx1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13" name="Shape 156"/>
          <p:cNvSpPr txBox="1"/>
          <p:nvPr/>
        </p:nvSpPr>
        <p:spPr>
          <a:xfrm>
            <a:off x="179512" y="1442760"/>
            <a:ext cx="1421177" cy="95410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r>
              <a:rPr lang="cs-CZ" sz="2800" dirty="0">
                <a:solidFill>
                  <a:schemeClr val="tx2"/>
                </a:solidFill>
                <a:latin typeface="Arial"/>
                <a:ea typeface="Arial"/>
                <a:cs typeface="Arial"/>
                <a:sym typeface="Arial"/>
              </a:rPr>
              <a:t>datový typ</a:t>
            </a:r>
          </a:p>
        </p:txBody>
      </p:sp>
      <p:sp>
        <p:nvSpPr>
          <p:cNvPr id="14" name="Shape 157"/>
          <p:cNvSpPr txBox="1"/>
          <p:nvPr/>
        </p:nvSpPr>
        <p:spPr>
          <a:xfrm>
            <a:off x="7197348" y="2321961"/>
            <a:ext cx="1920884" cy="95410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cs-CZ" sz="2800" dirty="0">
                <a:solidFill>
                  <a:schemeClr val="tx2"/>
                </a:solidFill>
                <a:latin typeface="Arial"/>
                <a:ea typeface="Arial"/>
                <a:cs typeface="Arial"/>
                <a:sym typeface="Arial"/>
              </a:rPr>
              <a:t>jméno proměnné</a:t>
            </a:r>
          </a:p>
        </p:txBody>
      </p:sp>
      <p:sp>
        <p:nvSpPr>
          <p:cNvPr id="15" name="Shape 158"/>
          <p:cNvSpPr txBox="1"/>
          <p:nvPr/>
        </p:nvSpPr>
        <p:spPr>
          <a:xfrm>
            <a:off x="527792" y="3864520"/>
            <a:ext cx="3203286" cy="52321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cs-CZ" sz="2800" dirty="0">
                <a:solidFill>
                  <a:schemeClr val="tx2"/>
                </a:solidFill>
                <a:latin typeface="Arial"/>
                <a:ea typeface="Arial"/>
                <a:cs typeface="Arial"/>
                <a:sym typeface="Arial"/>
              </a:rPr>
              <a:t>hodnota proměnné</a:t>
            </a:r>
          </a:p>
        </p:txBody>
      </p:sp>
      <p:cxnSp>
        <p:nvCxnSpPr>
          <p:cNvPr id="16" name="Shape 159"/>
          <p:cNvCxnSpPr>
            <a:stCxn id="15" idx="0"/>
          </p:cNvCxnSpPr>
          <p:nvPr/>
        </p:nvCxnSpPr>
        <p:spPr>
          <a:xfrm flipV="1">
            <a:off x="2129435" y="2708920"/>
            <a:ext cx="1794493" cy="1155600"/>
          </a:xfrm>
          <a:prstGeom prst="straightConnector1">
            <a:avLst/>
          </a:prstGeom>
          <a:noFill/>
          <a:ln w="47625" cap="flat" cmpd="sng">
            <a:solidFill>
              <a:schemeClr val="tx2"/>
            </a:solidFill>
            <a:prstDash val="solid"/>
            <a:round/>
            <a:headEnd type="none" w="med" len="med"/>
            <a:tailEnd type="triangle" w="lg" len="lg"/>
          </a:ln>
        </p:spPr>
      </p:cxnSp>
      <p:cxnSp>
        <p:nvCxnSpPr>
          <p:cNvPr id="17" name="Shape 160"/>
          <p:cNvCxnSpPr>
            <a:stCxn id="14" idx="0"/>
            <a:endCxn id="10" idx="3"/>
          </p:cNvCxnSpPr>
          <p:nvPr/>
        </p:nvCxnSpPr>
        <p:spPr>
          <a:xfrm flipH="1" flipV="1">
            <a:off x="6750154" y="1843288"/>
            <a:ext cx="1407636" cy="478673"/>
          </a:xfrm>
          <a:prstGeom prst="straightConnector1">
            <a:avLst/>
          </a:prstGeom>
          <a:noFill/>
          <a:ln w="47625" cap="flat" cmpd="sng">
            <a:solidFill>
              <a:schemeClr val="tx2"/>
            </a:solidFill>
            <a:prstDash val="solid"/>
            <a:round/>
            <a:headEnd type="none" w="med" len="med"/>
            <a:tailEnd type="triangle" w="lg" len="lg"/>
          </a:ln>
        </p:spPr>
      </p:cxnSp>
      <p:cxnSp>
        <p:nvCxnSpPr>
          <p:cNvPr id="18" name="Shape 161"/>
          <p:cNvCxnSpPr>
            <a:stCxn id="13" idx="3"/>
            <a:endCxn id="9" idx="1"/>
          </p:cNvCxnSpPr>
          <p:nvPr/>
        </p:nvCxnSpPr>
        <p:spPr>
          <a:xfrm flipV="1">
            <a:off x="1600689" y="1843289"/>
            <a:ext cx="739063" cy="76524"/>
          </a:xfrm>
          <a:prstGeom prst="straightConnector1">
            <a:avLst/>
          </a:prstGeom>
          <a:noFill/>
          <a:ln w="47625" cap="flat" cmpd="sng">
            <a:solidFill>
              <a:schemeClr val="tx2"/>
            </a:solidFill>
            <a:prstDash val="solid"/>
            <a:round/>
            <a:headEnd type="none" w="med" len="med"/>
            <a:tailEnd type="triangle" w="lg" len="lg"/>
          </a:ln>
        </p:spPr>
      </p:cxnSp>
      <p:sp>
        <p:nvSpPr>
          <p:cNvPr id="20" name="Shape 164"/>
          <p:cNvSpPr txBox="1"/>
          <p:nvPr/>
        </p:nvSpPr>
        <p:spPr>
          <a:xfrm>
            <a:off x="5654989" y="4658740"/>
            <a:ext cx="2641122" cy="46166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r>
              <a:rPr lang="cs-CZ" sz="2400" smtClean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..., </a:t>
            </a:r>
            <a:r>
              <a:rPr lang="cs-CZ" sz="2400" smtClean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99, </a:t>
            </a:r>
            <a:r>
              <a:rPr lang="cs-CZ" sz="2400" dirty="0" smtClean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0, 0, 0, ...</a:t>
            </a:r>
            <a:endParaRPr lang="cs-CZ" sz="2400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4663" y="4653137"/>
            <a:ext cx="3666455" cy="432048"/>
          </a:xfrm>
          <a:prstGeom prst="rect">
            <a:avLst/>
          </a:prstGeom>
          <a:solidFill>
            <a:schemeClr val="accent4"/>
          </a:solidFill>
          <a:ln w="28575">
            <a:solidFill>
              <a:schemeClr val="accent3"/>
            </a:solidFill>
            <a:prstDash val="sysDash"/>
          </a:ln>
        </p:spPr>
        <p:txBody>
          <a:bodyPr wrap="square" rtlCol="0" anchor="ctr">
            <a:noAutofit/>
          </a:bodyPr>
          <a:lstStyle/>
          <a:p>
            <a:r>
              <a:rPr lang="cs-CZ" sz="2200" smtClean="0">
                <a:solidFill>
                  <a:schemeClr val="accent3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int </a:t>
            </a:r>
            <a:r>
              <a:rPr lang="cs-CZ" sz="2200" dirty="0" err="1" smtClean="0">
                <a:solidFill>
                  <a:schemeClr val="accent3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mujVek</a:t>
            </a:r>
            <a:r>
              <a:rPr lang="cs-CZ" sz="2200" dirty="0" smtClean="0">
                <a:solidFill>
                  <a:schemeClr val="accent3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</a:p>
        </p:txBody>
      </p:sp>
      <p:cxnSp>
        <p:nvCxnSpPr>
          <p:cNvPr id="25" name="Shape 161"/>
          <p:cNvCxnSpPr>
            <a:stCxn id="11" idx="2"/>
          </p:cNvCxnSpPr>
          <p:nvPr/>
        </p:nvCxnSpPr>
        <p:spPr>
          <a:xfrm>
            <a:off x="4572000" y="3102635"/>
            <a:ext cx="1008112" cy="1982550"/>
          </a:xfrm>
          <a:prstGeom prst="straightConnector1">
            <a:avLst/>
          </a:prstGeom>
          <a:noFill/>
          <a:ln w="47625" cap="flat" cmpd="sng">
            <a:solidFill>
              <a:schemeClr val="tx2"/>
            </a:solidFill>
            <a:prstDash val="solid"/>
            <a:round/>
            <a:headEnd type="none" w="med" len="med"/>
            <a:tailEnd type="triangle" w="lg" len="lg"/>
          </a:ln>
        </p:spPr>
      </p:cxnSp>
      <p:sp>
        <p:nvSpPr>
          <p:cNvPr id="19" name="TextBox 18"/>
          <p:cNvSpPr txBox="1"/>
          <p:nvPr/>
        </p:nvSpPr>
        <p:spPr>
          <a:xfrm>
            <a:off x="424663" y="5229199"/>
            <a:ext cx="3666455" cy="1152129"/>
          </a:xfrm>
          <a:prstGeom prst="rect">
            <a:avLst/>
          </a:prstGeom>
          <a:solidFill>
            <a:schemeClr val="accent4"/>
          </a:solidFill>
          <a:ln w="28575">
            <a:solidFill>
              <a:schemeClr val="accent3"/>
            </a:solidFill>
            <a:prstDash val="sysDash"/>
          </a:ln>
        </p:spPr>
        <p:txBody>
          <a:bodyPr wrap="square" rtlCol="0" anchor="ctr">
            <a:noAutofit/>
          </a:bodyPr>
          <a:lstStyle/>
          <a:p>
            <a:r>
              <a:rPr lang="cs-CZ" sz="2200" dirty="0" err="1" smtClean="0">
                <a:solidFill>
                  <a:schemeClr val="accent3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mujVek</a:t>
            </a:r>
            <a:r>
              <a:rPr lang="cs-CZ" sz="2200" dirty="0" smtClean="0">
                <a:solidFill>
                  <a:schemeClr val="accent3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cs-CZ" sz="2200" smtClean="0">
                <a:solidFill>
                  <a:schemeClr val="accent3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 </a:t>
            </a:r>
            <a:r>
              <a:rPr lang="cs-CZ" sz="2200" smtClean="0">
                <a:solidFill>
                  <a:schemeClr val="accent3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99;</a:t>
            </a:r>
            <a:endParaRPr lang="cs-CZ" sz="2200" dirty="0" smtClean="0">
              <a:solidFill>
                <a:schemeClr val="accent3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cs-CZ" sz="2200" dirty="0" err="1" smtClean="0">
                <a:solidFill>
                  <a:schemeClr val="accent3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mujVek</a:t>
            </a:r>
            <a:r>
              <a:rPr lang="cs-CZ" sz="2200" dirty="0" smtClean="0">
                <a:solidFill>
                  <a:schemeClr val="accent3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= </a:t>
            </a:r>
            <a:r>
              <a:rPr lang="cs-CZ" sz="2200" dirty="0" err="1" smtClean="0">
                <a:solidFill>
                  <a:schemeClr val="accent3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mujVek</a:t>
            </a:r>
            <a:r>
              <a:rPr lang="cs-CZ" sz="2200" dirty="0" smtClean="0">
                <a:solidFill>
                  <a:schemeClr val="accent3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+ 1;</a:t>
            </a:r>
          </a:p>
          <a:p>
            <a:r>
              <a:rPr lang="cs-CZ" sz="2200" dirty="0" err="1" smtClean="0">
                <a:solidFill>
                  <a:schemeClr val="accent3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mujVek</a:t>
            </a:r>
            <a:r>
              <a:rPr lang="cs-CZ" sz="2200" dirty="0" smtClean="0">
                <a:solidFill>
                  <a:schemeClr val="accent3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= </a:t>
            </a:r>
            <a:r>
              <a:rPr lang="cs-CZ" sz="2200" err="1" smtClean="0">
                <a:solidFill>
                  <a:schemeClr val="accent3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mujVek</a:t>
            </a:r>
            <a:r>
              <a:rPr lang="cs-CZ" sz="2200" smtClean="0">
                <a:solidFill>
                  <a:schemeClr val="accent3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cs-CZ" sz="2200" smtClean="0">
                <a:solidFill>
                  <a:schemeClr val="accent3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 </a:t>
            </a:r>
            <a:r>
              <a:rPr lang="cs-CZ" sz="2200" dirty="0" smtClean="0">
                <a:solidFill>
                  <a:schemeClr val="accent3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2;</a:t>
            </a:r>
          </a:p>
        </p:txBody>
      </p:sp>
      <p:sp>
        <p:nvSpPr>
          <p:cNvPr id="29" name="Shape 158"/>
          <p:cNvSpPr txBox="1"/>
          <p:nvPr/>
        </p:nvSpPr>
        <p:spPr>
          <a:xfrm>
            <a:off x="5179273" y="4092529"/>
            <a:ext cx="3798989" cy="52321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cs-CZ" sz="2800" smtClean="0">
                <a:solidFill>
                  <a:schemeClr val="tx2"/>
                </a:solidFill>
                <a:latin typeface="Arial"/>
                <a:ea typeface="Arial"/>
                <a:cs typeface="Arial"/>
                <a:sym typeface="Arial"/>
              </a:rPr>
              <a:t>fyzická reprezentace</a:t>
            </a:r>
            <a:endParaRPr lang="cs-CZ" sz="2800" dirty="0">
              <a:solidFill>
                <a:schemeClr val="tx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1788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6066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Jednoduchý datový typ</a:t>
            </a:r>
            <a:endParaRPr lang="cs-CZ"/>
          </a:p>
        </p:txBody>
      </p:sp>
      <p:sp>
        <p:nvSpPr>
          <p:cNvPr id="55" name="Zástupný symbol pro číslo snímku 3"/>
          <p:cNvSpPr>
            <a:spLocks noGrp="1"/>
          </p:cNvSpPr>
          <p:nvPr>
            <p:ph type="sldNum" sz="quarter" idx="4294967295"/>
          </p:nvPr>
        </p:nvSpPr>
        <p:spPr>
          <a:xfrm>
            <a:off x="8388048" y="6555618"/>
            <a:ext cx="755953" cy="302381"/>
          </a:xfrm>
          <a:prstGeom prst="rect">
            <a:avLst/>
          </a:prstGeom>
        </p:spPr>
        <p:txBody>
          <a:bodyPr lIns="116111" tIns="58055" rIns="116111" bIns="58055"/>
          <a:lstStyle/>
          <a:p>
            <a:fld id="{5A8E63C1-9CBA-4F68-B717-2B8E113C3EA8}" type="slidenum">
              <a:rPr lang="cs-CZ" smtClean="0"/>
              <a:pPr/>
              <a:t>9</a:t>
            </a:fld>
            <a:endParaRPr lang="cs-CZ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7364862"/>
              </p:ext>
            </p:extLst>
          </p:nvPr>
        </p:nvGraphicFramePr>
        <p:xfrm>
          <a:off x="177397" y="983746"/>
          <a:ext cx="8783665" cy="4238172"/>
        </p:xfrm>
        <a:graphic>
          <a:graphicData uri="http://schemas.openxmlformats.org/drawingml/2006/table">
            <a:tbl>
              <a:tblPr firstRow="1" bandRow="1">
                <a:tableStyleId>{01010101-0101-0101-AAAA-ABCDEF010101}</a:tableStyleId>
              </a:tblPr>
              <a:tblGrid>
                <a:gridCol w="1742880"/>
                <a:gridCol w="1828775"/>
                <a:gridCol w="3016094"/>
                <a:gridCol w="2195916"/>
              </a:tblGrid>
              <a:tr h="470908">
                <a:tc>
                  <a:txBody>
                    <a:bodyPr/>
                    <a:lstStyle/>
                    <a:p>
                      <a:pPr marL="0" marR="0" lvl="0" indent="0" algn="l" defTabSz="720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lang="cs-CZ" sz="2300" smtClean="0"/>
                        <a:t>Typ</a:t>
                      </a:r>
                    </a:p>
                  </a:txBody>
                  <a:tcPr marL="97883" marR="97883" marT="45721" marB="4572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720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lang="cs-CZ" sz="2300" smtClean="0"/>
                        <a:t>Velikost</a:t>
                      </a:r>
                    </a:p>
                  </a:txBody>
                  <a:tcPr marL="97883" marR="97883" marT="45721" marB="4572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720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lang="cs-CZ" sz="2300" smtClean="0"/>
                        <a:t>Hodnoty</a:t>
                      </a:r>
                    </a:p>
                  </a:txBody>
                  <a:tcPr marL="97883" marR="97883" marT="45721" marB="4572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720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lang="cs-CZ" sz="2300" smtClean="0"/>
                        <a:t>Použití</a:t>
                      </a:r>
                    </a:p>
                  </a:txBody>
                  <a:tcPr marL="97883" marR="97883" marT="45721" marB="45721" anchor="ctr" horzOverflow="overflow"/>
                </a:tc>
              </a:tr>
              <a:tr h="470908">
                <a:tc>
                  <a:txBody>
                    <a:bodyPr/>
                    <a:lstStyle/>
                    <a:p>
                      <a:pPr marL="0" marR="0" lvl="0" indent="0" algn="l" defTabSz="720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lang="cs-CZ" sz="2300" smtClean="0">
                          <a:latin typeface="Consolas" pitchFamily="49" charset="0"/>
                          <a:cs typeface="Consolas" pitchFamily="49" charset="0"/>
                        </a:rPr>
                        <a:t>byte</a:t>
                      </a:r>
                    </a:p>
                  </a:txBody>
                  <a:tcPr marL="97883" marR="97883" marT="45721" marB="4572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720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lang="cs-CZ" sz="2300" smtClean="0"/>
                        <a:t>1 bajt</a:t>
                      </a:r>
                    </a:p>
                  </a:txBody>
                  <a:tcPr marL="97883" marR="97883" marT="45721" marB="4572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720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lang="cs-CZ" sz="2300" smtClean="0"/>
                        <a:t>-128..+127</a:t>
                      </a:r>
                    </a:p>
                  </a:txBody>
                  <a:tcPr marL="97883" marR="97883" marT="45721" marB="4572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720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lang="cs-CZ" sz="2300" smtClean="0"/>
                        <a:t>Celá čísla</a:t>
                      </a:r>
                    </a:p>
                  </a:txBody>
                  <a:tcPr marL="97883" marR="97883" marT="45721" marB="45721" anchor="ctr" horzOverflow="overflow"/>
                </a:tc>
              </a:tr>
              <a:tr h="470908">
                <a:tc>
                  <a:txBody>
                    <a:bodyPr/>
                    <a:lstStyle/>
                    <a:p>
                      <a:pPr marL="0" marR="0" lvl="0" indent="0" algn="l" defTabSz="720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lang="cs-CZ" sz="2300" smtClean="0">
                          <a:latin typeface="Consolas" pitchFamily="49" charset="0"/>
                          <a:cs typeface="Consolas" pitchFamily="49" charset="0"/>
                        </a:rPr>
                        <a:t>short</a:t>
                      </a:r>
                    </a:p>
                  </a:txBody>
                  <a:tcPr marL="97883" marR="97883" marT="45721" marB="4572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720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lang="cs-CZ" sz="2300" smtClean="0"/>
                        <a:t>2 bajty</a:t>
                      </a:r>
                    </a:p>
                  </a:txBody>
                  <a:tcPr marL="97883" marR="97883" marT="45721" marB="4572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720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lang="cs-CZ" sz="2300" smtClean="0"/>
                        <a:t>-32768 .. +32767</a:t>
                      </a:r>
                    </a:p>
                  </a:txBody>
                  <a:tcPr marL="97883" marR="97883" marT="45721" marB="4572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720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lang="cs-CZ" sz="2300" smtClean="0"/>
                        <a:t>Celá čísla</a:t>
                      </a:r>
                    </a:p>
                  </a:txBody>
                  <a:tcPr marL="97883" marR="97883" marT="45721" marB="45721" anchor="ctr" horzOverflow="overflow"/>
                </a:tc>
              </a:tr>
              <a:tr h="470908">
                <a:tc>
                  <a:txBody>
                    <a:bodyPr/>
                    <a:lstStyle/>
                    <a:p>
                      <a:pPr marL="0" marR="0" lvl="0" indent="0" algn="l" defTabSz="720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lang="cs-CZ" sz="2300" smtClean="0">
                          <a:latin typeface="Consolas" pitchFamily="49" charset="0"/>
                          <a:cs typeface="Consolas" pitchFamily="49" charset="0"/>
                        </a:rPr>
                        <a:t>int</a:t>
                      </a:r>
                    </a:p>
                  </a:txBody>
                  <a:tcPr marL="97883" marR="97883" marT="45721" marB="4572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720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lang="cs-CZ" sz="2300" smtClean="0"/>
                        <a:t>4 bajty</a:t>
                      </a:r>
                    </a:p>
                  </a:txBody>
                  <a:tcPr marL="97883" marR="97883" marT="45721" marB="4572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720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lang="cs-CZ" sz="2300" smtClean="0"/>
                        <a:t>-2Giga .. +2Giga-1</a:t>
                      </a:r>
                    </a:p>
                  </a:txBody>
                  <a:tcPr marL="97883" marR="97883" marT="45721" marB="4572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720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lang="cs-CZ" sz="2300" smtClean="0"/>
                        <a:t>Celá čísla</a:t>
                      </a:r>
                    </a:p>
                  </a:txBody>
                  <a:tcPr marL="97883" marR="97883" marT="45721" marB="45721" anchor="ctr" horzOverflow="overflow"/>
                </a:tc>
              </a:tr>
              <a:tr h="470908">
                <a:tc>
                  <a:txBody>
                    <a:bodyPr/>
                    <a:lstStyle/>
                    <a:p>
                      <a:pPr marL="0" marR="0" lvl="0" indent="0" algn="l" defTabSz="720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lang="cs-CZ" sz="2300" smtClean="0">
                          <a:latin typeface="Consolas" pitchFamily="49" charset="0"/>
                          <a:cs typeface="Consolas" pitchFamily="49" charset="0"/>
                        </a:rPr>
                        <a:t>long</a:t>
                      </a:r>
                    </a:p>
                  </a:txBody>
                  <a:tcPr marL="97883" marR="97883" marT="45721" marB="4572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720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lang="cs-CZ" sz="2300" smtClean="0"/>
                        <a:t>8 bajtů</a:t>
                      </a:r>
                    </a:p>
                  </a:txBody>
                  <a:tcPr marL="97883" marR="97883" marT="45721" marB="4572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720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lang="cs-CZ" sz="2300" smtClean="0"/>
                        <a:t>-8Exa .. +8Exa-1</a:t>
                      </a:r>
                    </a:p>
                  </a:txBody>
                  <a:tcPr marL="97883" marR="97883" marT="45721" marB="4572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720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lang="cs-CZ" sz="2300" smtClean="0"/>
                        <a:t>Celá čísla</a:t>
                      </a:r>
                    </a:p>
                  </a:txBody>
                  <a:tcPr marL="97883" marR="97883" marT="45721" marB="45721" anchor="ctr" horzOverflow="overflow"/>
                </a:tc>
              </a:tr>
              <a:tr h="470908">
                <a:tc>
                  <a:txBody>
                    <a:bodyPr/>
                    <a:lstStyle/>
                    <a:p>
                      <a:pPr marL="0" marR="0" lvl="0" indent="0" algn="l" defTabSz="720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lang="cs-CZ" sz="2300" smtClean="0">
                          <a:latin typeface="Consolas" pitchFamily="49" charset="0"/>
                          <a:cs typeface="Consolas" pitchFamily="49" charset="0"/>
                        </a:rPr>
                        <a:t>float</a:t>
                      </a:r>
                    </a:p>
                  </a:txBody>
                  <a:tcPr marL="97883" marR="97883" marT="45721" marB="4572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720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lang="cs-CZ" sz="2300" smtClean="0"/>
                        <a:t>4 bajty</a:t>
                      </a:r>
                    </a:p>
                  </a:txBody>
                  <a:tcPr marL="97883" marR="97883" marT="45721" marB="4572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720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lang="cs-CZ" sz="2300" smtClean="0"/>
                        <a:t>Pře</a:t>
                      </a:r>
                      <a:r>
                        <a:rPr lang="en-US" sz="2300" smtClean="0"/>
                        <a:t>s</a:t>
                      </a:r>
                      <a:r>
                        <a:rPr lang="cs-CZ" sz="2300" smtClean="0"/>
                        <a:t>nost milionů</a:t>
                      </a:r>
                    </a:p>
                  </a:txBody>
                  <a:tcPr marL="97883" marR="97883" marT="45721" marB="4572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720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lang="cs-CZ" sz="2300" smtClean="0"/>
                        <a:t>Racionální č.</a:t>
                      </a:r>
                    </a:p>
                  </a:txBody>
                  <a:tcPr marL="97883" marR="97883" marT="45721" marB="45721" anchor="ctr" horzOverflow="overflow"/>
                </a:tc>
              </a:tr>
              <a:tr h="470908">
                <a:tc>
                  <a:txBody>
                    <a:bodyPr/>
                    <a:lstStyle/>
                    <a:p>
                      <a:pPr marL="0" marR="0" lvl="0" indent="0" algn="l" defTabSz="720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lang="cs-CZ" sz="2300" smtClean="0">
                          <a:latin typeface="Consolas" pitchFamily="49" charset="0"/>
                          <a:cs typeface="Consolas" pitchFamily="49" charset="0"/>
                        </a:rPr>
                        <a:t>double</a:t>
                      </a:r>
                    </a:p>
                  </a:txBody>
                  <a:tcPr marL="97883" marR="97883" marT="45721" marB="4572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720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lang="cs-CZ" sz="2300" smtClean="0"/>
                        <a:t>8 bajtů</a:t>
                      </a:r>
                    </a:p>
                  </a:txBody>
                  <a:tcPr marL="97883" marR="97883" marT="45721" marB="4572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720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lang="cs-CZ" sz="2300" smtClean="0"/>
                        <a:t>Pře</a:t>
                      </a:r>
                      <a:r>
                        <a:rPr lang="en-US" sz="2300" smtClean="0"/>
                        <a:t>s</a:t>
                      </a:r>
                      <a:r>
                        <a:rPr lang="cs-CZ" sz="2300" smtClean="0"/>
                        <a:t>nost biliard</a:t>
                      </a:r>
                    </a:p>
                  </a:txBody>
                  <a:tcPr marL="97883" marR="97883" marT="45721" marB="4572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720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lang="cs-CZ" sz="2300" smtClean="0"/>
                        <a:t>Racionální č.</a:t>
                      </a:r>
                    </a:p>
                  </a:txBody>
                  <a:tcPr marL="97883" marR="97883" marT="45721" marB="45721" anchor="ctr" horzOverflow="overflow"/>
                </a:tc>
              </a:tr>
              <a:tr h="470908">
                <a:tc>
                  <a:txBody>
                    <a:bodyPr/>
                    <a:lstStyle/>
                    <a:p>
                      <a:pPr marL="0" marR="0" lvl="0" indent="0" algn="l" defTabSz="720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lang="cs-CZ" sz="2300" smtClean="0">
                          <a:latin typeface="Consolas" pitchFamily="49" charset="0"/>
                          <a:cs typeface="Consolas" pitchFamily="49" charset="0"/>
                        </a:rPr>
                        <a:t>char</a:t>
                      </a:r>
                    </a:p>
                  </a:txBody>
                  <a:tcPr marL="97883" marR="97883" marT="45721" marB="4572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720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lang="cs-CZ" sz="2300" smtClean="0"/>
                        <a:t>2 bajty</a:t>
                      </a:r>
                    </a:p>
                  </a:txBody>
                  <a:tcPr marL="97883" marR="97883" marT="45721" marB="4572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720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lang="cs-CZ" sz="2300" smtClean="0"/>
                        <a:t>UTF-16, Unicode</a:t>
                      </a:r>
                    </a:p>
                  </a:txBody>
                  <a:tcPr marL="97883" marR="97883" marT="45721" marB="4572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720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lang="cs-CZ" sz="2300" smtClean="0"/>
                        <a:t>Znaky</a:t>
                      </a:r>
                    </a:p>
                  </a:txBody>
                  <a:tcPr marL="97883" marR="97883" marT="45721" marB="45721" anchor="ctr" horzOverflow="overflow"/>
                </a:tc>
              </a:tr>
              <a:tr h="470908">
                <a:tc>
                  <a:txBody>
                    <a:bodyPr/>
                    <a:lstStyle/>
                    <a:p>
                      <a:pPr marL="0" marR="0" lvl="0" indent="0" algn="l" defTabSz="720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lang="cs-CZ" sz="2300" smtClean="0">
                          <a:latin typeface="Consolas" pitchFamily="49" charset="0"/>
                          <a:cs typeface="Consolas" pitchFamily="49" charset="0"/>
                        </a:rPr>
                        <a:t>boolean</a:t>
                      </a:r>
                    </a:p>
                  </a:txBody>
                  <a:tcPr marL="97883" marR="97883" marT="45721" marB="4572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720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lang="cs-CZ" sz="2300" smtClean="0"/>
                        <a:t>1 bit</a:t>
                      </a:r>
                    </a:p>
                  </a:txBody>
                  <a:tcPr marL="97883" marR="97883" marT="45721" marB="4572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720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lang="cs-CZ" sz="2300" smtClean="0"/>
                        <a:t>true, false</a:t>
                      </a:r>
                    </a:p>
                  </a:txBody>
                  <a:tcPr marL="97883" marR="97883" marT="45721" marB="4572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7207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lang="cs-CZ" sz="2300" smtClean="0"/>
                        <a:t>Ano/Ne</a:t>
                      </a:r>
                    </a:p>
                  </a:txBody>
                  <a:tcPr marL="97883" marR="97883" marT="45721" marB="45721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31294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Kamil Sevecek Czechitas">
      <a:dk1>
        <a:srgbClr val="9B256E"/>
      </a:dk1>
      <a:lt1>
        <a:srgbClr val="FBF2F7"/>
      </a:lt1>
      <a:dk2>
        <a:srgbClr val="383838"/>
      </a:dk2>
      <a:lt2>
        <a:srgbClr val="F4F4F4"/>
      </a:lt2>
      <a:accent1>
        <a:srgbClr val="D961AB"/>
      </a:accent1>
      <a:accent2>
        <a:srgbClr val="FBF2F7"/>
      </a:accent2>
      <a:accent3>
        <a:srgbClr val="383838"/>
      </a:accent3>
      <a:accent4>
        <a:srgbClr val="EFBBDB"/>
      </a:accent4>
      <a:accent5>
        <a:srgbClr val="FF0F0F"/>
      </a:accent5>
      <a:accent6>
        <a:srgbClr val="3FFF3F"/>
      </a:accent6>
      <a:hlink>
        <a:srgbClr val="383838"/>
      </a:hlink>
      <a:folHlink>
        <a:srgbClr val="38383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solidFill>
          <a:schemeClr val="accent4"/>
        </a:solidFill>
        <a:ln w="28575">
          <a:solidFill>
            <a:schemeClr val="accent3"/>
          </a:solidFill>
          <a:prstDash val="sysDash"/>
        </a:ln>
      </a:spPr>
      <a:bodyPr wrap="square" rtlCol="0" anchor="ctr">
        <a:normAutofit/>
      </a:bodyPr>
      <a:lstStyle>
        <a:defPPr>
          <a:defRPr smtClean="0">
            <a:solidFill>
              <a:schemeClr val="accent3"/>
            </a:solidFill>
            <a:latin typeface="Consolas" panose="020B0609020204030204" pitchFamily="49" charset="0"/>
            <a:cs typeface="Consolas" panose="020B0609020204030204" pitchFamily="49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37785</TotalTime>
  <Words>353</Words>
  <Application>Microsoft Office PowerPoint</Application>
  <PresentationFormat>On-screen Show (4:3)</PresentationFormat>
  <Paragraphs>126</Paragraphs>
  <Slides>10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Office Theme</vt:lpstr>
      <vt:lpstr>Visio</vt:lpstr>
      <vt:lpstr>Czechitas Java 2 Web</vt:lpstr>
      <vt:lpstr>Java 2 Web</vt:lpstr>
      <vt:lpstr>Termíny lekcí</vt:lpstr>
      <vt:lpstr>Domácí úkoly</vt:lpstr>
      <vt:lpstr>Domácí úkoly</vt:lpstr>
      <vt:lpstr>Webové aplikace</vt:lpstr>
      <vt:lpstr>Šablona JSP</vt:lpstr>
      <vt:lpstr>Proměnná</vt:lpstr>
      <vt:lpstr>Jednoduchý datový typ</vt:lpstr>
      <vt:lpstr>Složený datový typ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Czechitas</dc:title>
  <dc:creator>Kamil Sevecek</dc:creator>
  <cp:lastModifiedBy>Kamil</cp:lastModifiedBy>
  <cp:revision>253</cp:revision>
  <dcterms:created xsi:type="dcterms:W3CDTF">2014-11-22T17:30:28Z</dcterms:created>
  <dcterms:modified xsi:type="dcterms:W3CDTF">2017-03-16T17:04:21Z</dcterms:modified>
</cp:coreProperties>
</file>