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3" r:id="rId4"/>
    <p:sldId id="270" r:id="rId5"/>
    <p:sldId id="271" r:id="rId6"/>
    <p:sldId id="281" r:id="rId7"/>
    <p:sldId id="273" r:id="rId8"/>
    <p:sldId id="274" r:id="rId9"/>
    <p:sldId id="275" r:id="rId10"/>
    <p:sldId id="268" r:id="rId11"/>
    <p:sldId id="277" r:id="rId12"/>
    <p:sldId id="276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E16EAF65-D377-40EF-B254-E590F32DD3CA}">
          <p14:sldIdLst>
            <p14:sldId id="256"/>
            <p14:sldId id="258"/>
            <p14:sldId id="263"/>
            <p14:sldId id="270"/>
            <p14:sldId id="271"/>
            <p14:sldId id="281"/>
            <p14:sldId id="273"/>
            <p14:sldId id="274"/>
            <p14:sldId id="275"/>
            <p14:sldId id="268"/>
            <p14:sldId id="277"/>
            <p14:sldId id="276"/>
            <p14:sldId id="278"/>
            <p14:sldId id="279"/>
            <p14:sldId id="280"/>
          </p14:sldIdLst>
        </p14:section>
        <p14:section name="Demo slides" id="{4EF3FB0E-A9E1-4F89-992C-CB07934C619A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3BD"/>
    <a:srgbClr val="FB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1010101-0101-0101-AAAA-ABCDEF010101}" styleName="Sevecek.net Table Style">
    <a:tblBg>
      <a:effect>
        <a:effectLst/>
      </a:effect>
    </a:tblBg>
    <a:wholeTbl>
      <a:tcTxStyle b="off" i="off">
        <a:fontRef idx="minor"/>
        <a:schemeClr val="dk2"/>
      </a:tcTxStyle>
      <a:tcStyle>
        <a:tcBdr>
          <a:left>
            <a:ln w="28575">
              <a:solidFill>
                <a:schemeClr val="accent3"/>
              </a:solidFill>
            </a:ln>
          </a:left>
          <a:right>
            <a:ln w="28575">
              <a:solidFill>
                <a:schemeClr val="accent3"/>
              </a:solidFill>
            </a:ln>
          </a:right>
          <a:top>
            <a:ln w="28575">
              <a:solidFill>
                <a:schemeClr val="accent3"/>
              </a:solidFill>
            </a:ln>
          </a:top>
          <a:bottom>
            <a:ln w="28575">
              <a:solidFill>
                <a:schemeClr val="accent3"/>
              </a:solidFill>
            </a:ln>
          </a:bottom>
          <a:insideH>
            <a:ln w="9525">
              <a:solidFill>
                <a:schemeClr val="accent3"/>
              </a:solidFill>
            </a:ln>
          </a:insideH>
          <a:insideV>
            <a:ln w="9525">
              <a:solidFill>
                <a:schemeClr val="accent3"/>
              </a:solidFill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lt1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lt2"/>
          </a:solidFill>
        </a:fill>
      </a:tcStyle>
    </a:band2H>
    <a:firstRow>
      <a:tcTxStyle b="on"/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4" autoAdjust="0"/>
    <p:restoredTop sz="97495" autoAdjust="0"/>
  </p:normalViewPr>
  <p:slideViewPr>
    <p:cSldViewPr>
      <p:cViewPr varScale="1">
        <p:scale>
          <a:sx n="91" d="100"/>
          <a:sy n="91" d="100"/>
        </p:scale>
        <p:origin x="-95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762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52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8A5E3-E505-4C89-805A-5DA4633D1535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264AA-99FC-4906-9287-066A51C52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124744"/>
            <a:ext cx="8928992" cy="2232248"/>
          </a:xfrm>
        </p:spPr>
        <p:txBody>
          <a:bodyPr>
            <a:normAutofit/>
          </a:bodyPr>
          <a:lstStyle>
            <a:lvl1pPr>
              <a:defRPr sz="6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1368152"/>
          </a:xfrm>
        </p:spPr>
        <p:txBody>
          <a:bodyPr anchor="ctr">
            <a:noAutofit/>
          </a:bodyPr>
          <a:lstStyle>
            <a:lvl1pPr marL="0" indent="0" algn="ctr">
              <a:buNone/>
              <a:defRPr sz="4400" b="1">
                <a:solidFill>
                  <a:srgbClr val="E18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pic>
        <p:nvPicPr>
          <p:cNvPr id="58370" name="Picture 2" descr="C:\Prace\!Courses\280. CzechITas Android stredoskol\Czechitas-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854" y="116632"/>
            <a:ext cx="2232248" cy="66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0972"/>
            <a:ext cx="4572000" cy="952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920972"/>
            <a:ext cx="4572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3"/>
          <p:cNvSpPr>
            <a:spLocks noChangeArrowheads="1"/>
          </p:cNvSpPr>
          <p:nvPr userDrawn="1"/>
        </p:nvSpPr>
        <p:spPr bwMode="auto">
          <a:xfrm>
            <a:off x="0" y="6813376"/>
            <a:ext cx="9144000" cy="4571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 lIns="72009" tIns="36005" rIns="72009" bIns="36005" anchor="ctr"/>
          <a:lstStyle/>
          <a:p>
            <a:pPr algn="ctr" defTabSz="72072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tx1"/>
              </a:solidFill>
              <a:cs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8370" name="Picture 2" descr="Czechitas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8" y="6496680"/>
            <a:ext cx="1151715" cy="34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80000"/>
            <a:ext cx="2133600" cy="3312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814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 userDrawn="1"/>
        </p:nvSpPr>
        <p:spPr bwMode="auto">
          <a:xfrm>
            <a:off x="0" y="6813376"/>
            <a:ext cx="9144000" cy="4571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 lIns="72009" tIns="36005" rIns="72009" bIns="36005" anchor="ctr"/>
          <a:lstStyle/>
          <a:p>
            <a:pPr algn="ctr" defTabSz="72072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tx1"/>
              </a:solidFill>
              <a:cs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70981"/>
            <a:ext cx="7772400" cy="1362075"/>
          </a:xfrm>
        </p:spPr>
        <p:txBody>
          <a:bodyPr anchor="ctr">
            <a:normAutofit/>
          </a:bodyPr>
          <a:lstStyle>
            <a:lvl1pPr algn="ctr">
              <a:defRPr lang="en-GB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161061"/>
            <a:ext cx="7772400" cy="8521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6" name="Picture 2" descr="Czechitas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8" y="6496680"/>
            <a:ext cx="1151715" cy="34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79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ChangeArrowheads="1"/>
          </p:cNvSpPr>
          <p:nvPr userDrawn="1"/>
        </p:nvSpPr>
        <p:spPr bwMode="auto">
          <a:xfrm>
            <a:off x="0" y="6813376"/>
            <a:ext cx="9144000" cy="4571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 lIns="72009" tIns="36005" rIns="72009" bIns="36005" anchor="ctr"/>
          <a:lstStyle/>
          <a:p>
            <a:pPr algn="ctr" defTabSz="72072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tx1"/>
              </a:solidFill>
              <a:cs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4388296" cy="54726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388296" cy="54726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7" name="Picture 2" descr="Czechitas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8" y="6496680"/>
            <a:ext cx="1151715" cy="34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4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ChangeArrowheads="1"/>
          </p:cNvSpPr>
          <p:nvPr userDrawn="1"/>
        </p:nvSpPr>
        <p:spPr bwMode="auto">
          <a:xfrm>
            <a:off x="0" y="6813376"/>
            <a:ext cx="9144000" cy="4571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 lIns="72009" tIns="36005" rIns="72009" bIns="36005" anchor="ctr"/>
          <a:lstStyle/>
          <a:p>
            <a:pPr algn="ctr" defTabSz="72072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tx1"/>
              </a:solidFill>
              <a:cs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8928992" cy="26642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3717032"/>
            <a:ext cx="8928992" cy="26640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7" name="Picture 2" descr="Czechitas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8" y="6496680"/>
            <a:ext cx="1151715" cy="34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66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 userDrawn="1"/>
        </p:nvSpPr>
        <p:spPr bwMode="auto">
          <a:xfrm>
            <a:off x="0" y="6813376"/>
            <a:ext cx="9144000" cy="4571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 lIns="72009" tIns="36005" rIns="72009" bIns="36005" anchor="ctr"/>
          <a:lstStyle/>
          <a:p>
            <a:pPr algn="ctr" defTabSz="72072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GB">
              <a:solidFill>
                <a:schemeClr val="tx1"/>
              </a:solidFill>
              <a:cs typeface="Calibri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5" name="Picture 2" descr="Czechitas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38" y="6496680"/>
            <a:ext cx="1151715" cy="34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88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84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08720"/>
            <a:ext cx="8928992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0000"/>
            <a:ext cx="2133600" cy="33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ln w="9525">
                  <a:noFill/>
                </a:ln>
                <a:solidFill>
                  <a:schemeClr val="tx1"/>
                </a:solidFill>
              </a:defRPr>
            </a:lvl1pPr>
          </a:lstStyle>
          <a:p>
            <a:fld id="{42302832-0D35-4604-9536-04DF49A2C0E6}" type="datetime1">
              <a:rPr lang="en-GB" smtClean="0"/>
              <a:pPr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2000" y="6480000"/>
            <a:ext cx="3240000" cy="33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0000"/>
            <a:ext cx="2133600" cy="331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fld id="{499B36F6-5E53-4661-BD1D-54F426C9D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3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6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8928992" cy="2736304"/>
          </a:xfrm>
        </p:spPr>
        <p:txBody>
          <a:bodyPr>
            <a:normAutofit/>
          </a:bodyPr>
          <a:lstStyle/>
          <a:p>
            <a:r>
              <a:rPr lang="en-US" smtClean="0"/>
              <a:t>Czechitas</a:t>
            </a:r>
            <a:r>
              <a:rPr lang="cs-CZ" dirty="0"/>
              <a:t/>
            </a:r>
            <a:br>
              <a:rPr lang="cs-CZ" dirty="0"/>
            </a:br>
            <a:r>
              <a:rPr lang="en-US" smtClean="0"/>
              <a:t>Java 2</a:t>
            </a:r>
            <a:r>
              <a:rPr lang="cs-CZ" smtClean="0"/>
              <a:t> Web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296144"/>
          </a:xfrm>
        </p:spPr>
        <p:txBody>
          <a:bodyPr/>
          <a:lstStyle/>
          <a:p>
            <a:r>
              <a:rPr lang="en-US" sz="4800" err="1" smtClean="0"/>
              <a:t>Lekce</a:t>
            </a:r>
            <a:r>
              <a:rPr lang="en-US" sz="4800" smtClean="0"/>
              <a:t> </a:t>
            </a:r>
            <a:r>
              <a:rPr lang="cs-CZ" sz="4800" smtClean="0"/>
              <a:t>06</a:t>
            </a:r>
            <a:endParaRPr lang="cs-CZ" sz="4800" dirty="0" smtClean="0"/>
          </a:p>
        </p:txBody>
      </p:sp>
    </p:spTree>
    <p:extLst>
      <p:ext uri="{BB962C8B-B14F-4D97-AF65-F5344CB8AC3E}">
        <p14:creationId xmlns:p14="http://schemas.microsoft.com/office/powerpoint/2010/main" val="29088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Java násobilka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cs-CZ"/>
              <a:t>Pojmy:</a:t>
            </a:r>
          </a:p>
          <a:p>
            <a:pPr lvl="1"/>
            <a:r>
              <a:rPr lang="cs-CZ" smtClean="0"/>
              <a:t>Třída</a:t>
            </a:r>
          </a:p>
          <a:p>
            <a:pPr lvl="1"/>
            <a:r>
              <a:rPr lang="cs-CZ" smtClean="0"/>
              <a:t>Objekt</a:t>
            </a:r>
          </a:p>
          <a:p>
            <a:pPr lvl="1"/>
            <a:endParaRPr lang="cs-CZ"/>
          </a:p>
          <a:p>
            <a:pPr lvl="1"/>
            <a:r>
              <a:rPr lang="cs-CZ" smtClean="0"/>
              <a:t>Lokální proměnná</a:t>
            </a:r>
          </a:p>
          <a:p>
            <a:pPr lvl="2"/>
            <a:r>
              <a:rPr lang="cs-CZ"/>
              <a:t>Jméno</a:t>
            </a:r>
          </a:p>
          <a:p>
            <a:pPr lvl="2"/>
            <a:r>
              <a:rPr lang="cs-CZ" smtClean="0"/>
              <a:t>Typ</a:t>
            </a:r>
          </a:p>
          <a:p>
            <a:pPr lvl="1"/>
            <a:r>
              <a:rPr lang="cs-CZ" smtClean="0"/>
              <a:t>Členská proměnná (objektu)</a:t>
            </a:r>
          </a:p>
          <a:p>
            <a:pPr lvl="2"/>
            <a:r>
              <a:rPr lang="cs-CZ" smtClean="0"/>
              <a:t>Jméno</a:t>
            </a:r>
          </a:p>
          <a:p>
            <a:pPr lvl="2"/>
            <a:r>
              <a:rPr lang="cs-CZ" smtClean="0"/>
              <a:t>Typ</a:t>
            </a:r>
          </a:p>
          <a:p>
            <a:pPr lvl="1"/>
            <a:endParaRPr lang="cs-CZ" smtClean="0"/>
          </a:p>
          <a:p>
            <a:pPr lvl="1"/>
            <a:r>
              <a:rPr lang="cs-CZ" smtClean="0"/>
              <a:t>Metoda</a:t>
            </a:r>
          </a:p>
          <a:p>
            <a:pPr lvl="2"/>
            <a:r>
              <a:rPr lang="cs-CZ" smtClean="0"/>
              <a:t>Jméno</a:t>
            </a:r>
          </a:p>
          <a:p>
            <a:pPr lvl="2"/>
            <a:r>
              <a:rPr lang="cs-CZ" smtClean="0"/>
              <a:t>Výstupní typ</a:t>
            </a:r>
          </a:p>
          <a:p>
            <a:pPr lvl="2"/>
            <a:r>
              <a:rPr lang="cs-CZ" smtClean="0"/>
              <a:t>Vstupní parametry</a:t>
            </a:r>
          </a:p>
          <a:p>
            <a:pPr lvl="3"/>
            <a:r>
              <a:rPr lang="cs-CZ" smtClean="0"/>
              <a:t>Vstupní parametr</a:t>
            </a:r>
          </a:p>
          <a:p>
            <a:pPr lvl="4"/>
            <a:r>
              <a:rPr lang="cs-CZ" smtClean="0"/>
              <a:t>Jméno</a:t>
            </a:r>
          </a:p>
          <a:p>
            <a:pPr lvl="4"/>
            <a:r>
              <a:rPr lang="cs-CZ" smtClean="0"/>
              <a:t>Typ</a:t>
            </a:r>
          </a:p>
          <a:p>
            <a:pPr lvl="4"/>
            <a:endParaRPr lang="cs-CZ"/>
          </a:p>
          <a:p>
            <a:pPr lvl="1"/>
            <a:r>
              <a:rPr lang="cs-CZ" smtClean="0"/>
              <a:t>Vlastnost</a:t>
            </a:r>
          </a:p>
          <a:p>
            <a:pPr lvl="2"/>
            <a:r>
              <a:rPr lang="cs-CZ" smtClean="0"/>
              <a:t>Jméno</a:t>
            </a:r>
          </a:p>
          <a:p>
            <a:pPr lvl="2"/>
            <a:r>
              <a:rPr lang="cs-CZ" smtClean="0"/>
              <a:t>Typ</a:t>
            </a:r>
          </a:p>
          <a:p>
            <a:pPr lvl="2"/>
            <a:r>
              <a:rPr lang="cs-CZ" smtClean="0"/>
              <a:t>Čtení (metoda get)</a:t>
            </a:r>
          </a:p>
          <a:p>
            <a:pPr lvl="2"/>
            <a:r>
              <a:rPr lang="cs-CZ" smtClean="0"/>
              <a:t>Zápis (metoda set)</a:t>
            </a:r>
          </a:p>
          <a:p>
            <a:pPr lvl="1"/>
            <a:endParaRPr lang="cs-CZ"/>
          </a:p>
          <a:p>
            <a:pPr lvl="1"/>
            <a:r>
              <a:rPr lang="cs-CZ" smtClean="0"/>
              <a:t>Výroba objektu (new)</a:t>
            </a:r>
          </a:p>
          <a:p>
            <a:pPr lvl="1"/>
            <a:r>
              <a:rPr lang="cs-CZ" smtClean="0"/>
              <a:t>Volání metody</a:t>
            </a:r>
          </a:p>
          <a:p>
            <a:pPr lvl="1"/>
            <a:r>
              <a:rPr lang="cs-CZ" smtClean="0"/>
              <a:t>Předání parametru</a:t>
            </a:r>
          </a:p>
          <a:p>
            <a:pPr lvl="1"/>
            <a:endParaRPr lang="cs-CZ"/>
          </a:p>
          <a:p>
            <a:pPr lvl="1"/>
            <a:r>
              <a:rPr lang="cs-CZ" smtClean="0"/>
              <a:t>Anotace</a:t>
            </a:r>
          </a:p>
          <a:p>
            <a:pPr lvl="2"/>
            <a:r>
              <a:rPr lang="cs-CZ" smtClean="0"/>
              <a:t>Nad třídou</a:t>
            </a:r>
          </a:p>
          <a:p>
            <a:pPr lvl="2"/>
            <a:r>
              <a:rPr lang="cs-CZ" smtClean="0"/>
              <a:t>Nad metodou</a:t>
            </a:r>
          </a:p>
          <a:p>
            <a:pPr lvl="2"/>
            <a:r>
              <a:rPr lang="cs-CZ" smtClean="0"/>
              <a:t>Před parametrem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055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Valdiační anotace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@</a:t>
            </a:r>
            <a:r>
              <a:rPr lang="cs-CZ" smtClean="0"/>
              <a:t>NotNull(message)</a:t>
            </a:r>
          </a:p>
          <a:p>
            <a:r>
              <a:rPr lang="cs-CZ" smtClean="0"/>
              <a:t>@Null(message)</a:t>
            </a:r>
          </a:p>
          <a:p>
            <a:r>
              <a:rPr lang="cs-CZ" smtClean="0"/>
              <a:t>@Min(value, message)</a:t>
            </a:r>
          </a:p>
          <a:p>
            <a:r>
              <a:rPr lang="cs-CZ" smtClean="0"/>
              <a:t>@Max(value, message)</a:t>
            </a:r>
          </a:p>
          <a:p>
            <a:r>
              <a:rPr lang="cs-CZ" smtClean="0"/>
              <a:t>@Size(max, min, message)</a:t>
            </a:r>
          </a:p>
          <a:p>
            <a:r>
              <a:rPr lang="cs-CZ" smtClean="0"/>
              <a:t>@Pattern(regexp, message)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686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Zadání samostatné práce (1)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Aritmetika:</a:t>
            </a:r>
          </a:p>
          <a:p>
            <a:pPr lvl="2"/>
            <a:r>
              <a:rPr lang="cs-CZ" smtClean="0"/>
              <a:t>Načte dvě čísla</a:t>
            </a:r>
          </a:p>
          <a:p>
            <a:pPr lvl="2"/>
            <a:r>
              <a:rPr lang="cs-CZ" smtClean="0"/>
              <a:t>Zobrazí jejich součet, součin, rozdíl a podíl</a:t>
            </a:r>
          </a:p>
          <a:p>
            <a:pPr lvl="1"/>
            <a:r>
              <a:rPr lang="cs-CZ" smtClean="0"/>
              <a:t>Obsah obdélníku:</a:t>
            </a:r>
          </a:p>
          <a:p>
            <a:pPr lvl="2"/>
            <a:r>
              <a:rPr lang="cs-CZ" smtClean="0"/>
              <a:t>Načte šířku a délku obdelníku</a:t>
            </a:r>
          </a:p>
          <a:p>
            <a:pPr lvl="2"/>
            <a:r>
              <a:rPr lang="cs-CZ" smtClean="0"/>
              <a:t>Zobrazí jeho obvod a obsah</a:t>
            </a:r>
          </a:p>
          <a:p>
            <a:pPr lvl="1"/>
            <a:r>
              <a:rPr lang="cs-CZ" smtClean="0"/>
              <a:t>Bankovní aplikace:</a:t>
            </a:r>
          </a:p>
          <a:p>
            <a:pPr lvl="2"/>
            <a:r>
              <a:rPr lang="cs-CZ" smtClean="0"/>
              <a:t>Načte půjčenou částku (v Kč), úrokovou míru (p.a. v %) a dobu splácení (v letech)</a:t>
            </a:r>
          </a:p>
          <a:p>
            <a:pPr lvl="2"/>
            <a:r>
              <a:rPr lang="cs-CZ" smtClean="0"/>
              <a:t>Zobrazí původní půjčenou částku, výslednou částku, kterou uživatel musí zaplatit a jejich rozdíl (tedy kolik přeplatil)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347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Zadání samostatné práce (2)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/>
              <a:t>Přihlašování:</a:t>
            </a:r>
          </a:p>
          <a:p>
            <a:pPr lvl="2"/>
            <a:r>
              <a:rPr lang="cs-CZ"/>
              <a:t>Načte uživatelské jméno a heslo</a:t>
            </a:r>
          </a:p>
          <a:p>
            <a:pPr lvl="2"/>
            <a:r>
              <a:rPr lang="cs-CZ"/>
              <a:t>Zobrazí </a:t>
            </a:r>
            <a:r>
              <a:rPr lang="cs-CZ" smtClean="0"/>
              <a:t>stránku </a:t>
            </a:r>
            <a:r>
              <a:rPr lang="cs-CZ"/>
              <a:t>s textem "</a:t>
            </a:r>
            <a:r>
              <a:rPr lang="cs-CZ"/>
              <a:t>Uživatel </a:t>
            </a:r>
            <a:r>
              <a:rPr lang="cs-CZ" smtClean="0"/>
              <a:t>xxx@yyy.zzz </a:t>
            </a:r>
            <a:r>
              <a:rPr lang="cs-CZ"/>
              <a:t>se </a:t>
            </a:r>
            <a:r>
              <a:rPr lang="cs-CZ"/>
              <a:t>úspěšně </a:t>
            </a:r>
            <a:r>
              <a:rPr lang="cs-CZ" smtClean="0"/>
              <a:t>přihlásil", pokud uživatel zadal správně uživatelské jméno a heslo, jinak původní stránku s chybou, </a:t>
            </a:r>
            <a:r>
              <a:rPr lang="cs-CZ"/>
              <a:t>pokud uživatelské jméno a heslo </a:t>
            </a:r>
            <a:r>
              <a:rPr lang="cs-CZ"/>
              <a:t>neodpovídají </a:t>
            </a:r>
            <a:r>
              <a:rPr lang="cs-CZ" smtClean="0"/>
              <a:t>zabudovaným konstantám</a:t>
            </a:r>
          </a:p>
          <a:p>
            <a:pPr lvl="3"/>
            <a:r>
              <a:rPr lang="cs-CZ"/>
              <a:t>Prozatím kontrolujte uživatelské jméno a heslo natvrdo </a:t>
            </a:r>
            <a:r>
              <a:rPr lang="cs-CZ"/>
              <a:t>podle </a:t>
            </a:r>
            <a:r>
              <a:rPr lang="cs-CZ" smtClean="0"/>
              <a:t>konstant:</a:t>
            </a:r>
          </a:p>
          <a:p>
            <a:pPr lvl="4"/>
            <a:r>
              <a:rPr lang="cs-CZ" smtClean="0"/>
              <a:t>"</a:t>
            </a:r>
            <a:r>
              <a:rPr lang="cs-CZ"/>
              <a:t>clark.kent@dailyplanet.com" </a:t>
            </a:r>
            <a:r>
              <a:rPr lang="cs-CZ"/>
              <a:t>a </a:t>
            </a:r>
            <a:r>
              <a:rPr lang="cs-CZ" smtClean="0"/>
              <a:t>"I/am/Superman"</a:t>
            </a:r>
          </a:p>
          <a:p>
            <a:pPr lvl="4"/>
            <a:r>
              <a:rPr lang="cs-CZ" smtClean="0"/>
              <a:t>"loise.lane@dailyplanet.com</a:t>
            </a:r>
            <a:r>
              <a:rPr lang="cs-CZ"/>
              <a:t>" </a:t>
            </a:r>
            <a:r>
              <a:rPr lang="cs-CZ"/>
              <a:t>a </a:t>
            </a:r>
            <a:r>
              <a:rPr lang="cs-CZ" smtClean="0"/>
              <a:t>"I-love-Superman"</a:t>
            </a:r>
            <a:endParaRPr lang="cs-CZ"/>
          </a:p>
          <a:p>
            <a:pPr lvl="3"/>
            <a:r>
              <a:rPr lang="cs-CZ" smtClean="0"/>
              <a:t>Uživatelské jméno je vždy ve formátu emailové adresy</a:t>
            </a:r>
          </a:p>
          <a:p>
            <a:pPr lvl="4"/>
            <a:r>
              <a:rPr lang="cs-CZ" smtClean="0"/>
              <a:t>Pokud ho uživatel v tomto formátu nezadal, vypište chybu a doporučte mu správný formát</a:t>
            </a:r>
          </a:p>
          <a:p>
            <a:pPr lvl="4"/>
            <a:r>
              <a:rPr lang="cs-CZ" smtClean="0"/>
              <a:t>Jak zkontrolovat email? Hledejte na internetu klíčová </a:t>
            </a:r>
            <a:r>
              <a:rPr lang="cs-CZ"/>
              <a:t>slova </a:t>
            </a:r>
            <a:r>
              <a:rPr lang="cs-CZ" b="1"/>
              <a:t>email </a:t>
            </a:r>
            <a:r>
              <a:rPr lang="cs-CZ" b="1" smtClean="0"/>
              <a:t>regex</a:t>
            </a:r>
            <a:endParaRPr lang="cs-CZ" smtClean="0"/>
          </a:p>
          <a:p>
            <a:pPr lvl="3"/>
            <a:r>
              <a:rPr lang="cs-CZ" smtClean="0"/>
              <a:t>Na výsledné stránce se vypisuje text "Uživatel UZIVATELSKE_JMENO se úspěšně přihlásil“ podle políčka z úspěšně odeslaného formuláře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23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Zadání samostatné práce (3)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Registrace</a:t>
            </a:r>
            <a:r>
              <a:rPr lang="cs-CZ"/>
              <a:t>:</a:t>
            </a:r>
          </a:p>
          <a:p>
            <a:pPr lvl="2"/>
            <a:r>
              <a:rPr lang="cs-CZ"/>
              <a:t>Načte jméno, příjmení</a:t>
            </a:r>
            <a:r>
              <a:rPr lang="cs-CZ"/>
              <a:t>, </a:t>
            </a:r>
            <a:r>
              <a:rPr lang="cs-CZ" smtClean="0"/>
              <a:t>email</a:t>
            </a:r>
            <a:r>
              <a:rPr lang="cs-CZ"/>
              <a:t>, heslo, znovu heslo, telefon</a:t>
            </a:r>
          </a:p>
          <a:p>
            <a:pPr lvl="2"/>
            <a:r>
              <a:rPr lang="cs-CZ"/>
              <a:t>Zobrazí buď stránku o úspěšném vyplnění registračního formuláře, nebo zobrazí registrační formulář znovu a </a:t>
            </a:r>
            <a:r>
              <a:rPr lang="cs-CZ"/>
              <a:t>zvýrazní </a:t>
            </a:r>
            <a:r>
              <a:rPr lang="cs-CZ" smtClean="0"/>
              <a:t>chyby</a:t>
            </a:r>
          </a:p>
          <a:p>
            <a:pPr lvl="3"/>
            <a:r>
              <a:rPr lang="cs-CZ" smtClean="0"/>
              <a:t>Registrační údaje se nikam nebudou ukládat. Jedná se o cvičení pouze na kontrolování údajů ve formuláři, nikoliv na procesování registrací</a:t>
            </a:r>
            <a:endParaRPr lang="cs-CZ"/>
          </a:p>
          <a:p>
            <a:pPr lvl="3"/>
            <a:r>
              <a:rPr lang="cs-CZ"/>
              <a:t>Pravidla pro vstupní políčka:</a:t>
            </a:r>
          </a:p>
          <a:p>
            <a:pPr lvl="4"/>
            <a:r>
              <a:rPr lang="cs-CZ"/>
              <a:t>Jméno	alespoň 2 znaky</a:t>
            </a:r>
          </a:p>
          <a:p>
            <a:pPr lvl="4"/>
            <a:r>
              <a:rPr lang="cs-CZ"/>
              <a:t>Příjmení	alespoň 2 znaky</a:t>
            </a:r>
          </a:p>
          <a:p>
            <a:pPr lvl="4"/>
            <a:r>
              <a:rPr lang="cs-CZ"/>
              <a:t>Email	musí odpovídat regulárnímu výrazu, který najdete na internetu (hledejte klíčová slova </a:t>
            </a:r>
            <a:r>
              <a:rPr lang="cs-CZ" b="1"/>
              <a:t>email regex</a:t>
            </a:r>
            <a:r>
              <a:rPr lang="cs-CZ"/>
              <a:t>)</a:t>
            </a:r>
          </a:p>
          <a:p>
            <a:pPr lvl="4"/>
            <a:r>
              <a:rPr lang="cs-CZ"/>
              <a:t>Heslo	musí mít alespoň 8 znaků, musí obsahovat malá a velká písmena, alespoň jeden ze </a:t>
            </a:r>
            <a:r>
              <a:rPr lang="cs-CZ"/>
              <a:t>znaků </a:t>
            </a:r>
            <a:r>
              <a:rPr lang="cs-CZ" smtClean="0"/>
              <a:t>!@#$%^&amp;*-</a:t>
            </a:r>
            <a:endParaRPr lang="cs-CZ"/>
          </a:p>
          <a:p>
            <a:pPr lvl="4"/>
            <a:r>
              <a:rPr lang="cs-CZ"/>
              <a:t>Znovu heslo	musí být stejné jako první heslo</a:t>
            </a:r>
          </a:p>
          <a:p>
            <a:pPr lvl="4"/>
            <a:r>
              <a:rPr lang="cs-CZ"/>
              <a:t>Telefon	musí </a:t>
            </a:r>
            <a:r>
              <a:rPr lang="cs-CZ"/>
              <a:t>být </a:t>
            </a:r>
            <a:r>
              <a:rPr lang="cs-CZ" smtClean="0"/>
              <a:t>alespoň </a:t>
            </a:r>
            <a:r>
              <a:rPr lang="cs-CZ"/>
              <a:t>8 znaků. Smí obsahovat jen mezeru, číslice a </a:t>
            </a:r>
            <a:r>
              <a:rPr lang="cs-CZ"/>
              <a:t>znak </a:t>
            </a:r>
            <a:r>
              <a:rPr lang="cs-CZ" smtClean="0"/>
              <a:t>+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8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Zadání samostatné práce (4)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Obnova zapomenutého hesla:</a:t>
            </a:r>
            <a:endParaRPr lang="cs-CZ"/>
          </a:p>
          <a:p>
            <a:pPr lvl="2"/>
            <a:r>
              <a:rPr lang="cs-CZ"/>
              <a:t>Načte email</a:t>
            </a:r>
          </a:p>
          <a:p>
            <a:pPr lvl="2"/>
            <a:r>
              <a:rPr lang="cs-CZ"/>
              <a:t>Zobrazí buď stránku o tom, že uživateli byla zaslána na email výzva ke změně hesla nebo, pokud nebyl zadán smysluplný email (viz validace minule), přezobrazí původní stránku s neplatně zadanou hodnotou a umožní uživateli zadat </a:t>
            </a:r>
            <a:r>
              <a:rPr lang="cs-CZ"/>
              <a:t>email </a:t>
            </a:r>
            <a:r>
              <a:rPr lang="cs-CZ" smtClean="0"/>
              <a:t>znovu</a:t>
            </a:r>
          </a:p>
          <a:p>
            <a:pPr lvl="3"/>
            <a:r>
              <a:rPr lang="cs-CZ" smtClean="0"/>
              <a:t>Z bezpečnostních důvodů se nevypisuje informace, že zadaný email je neznámý</a:t>
            </a:r>
          </a:p>
          <a:p>
            <a:pPr lvl="3"/>
            <a:r>
              <a:rPr lang="cs-CZ" smtClean="0"/>
              <a:t>To znamená, že pokud je v platném formátu, vždy se zobrazí info o odeslání emailu</a:t>
            </a:r>
            <a:endParaRPr lang="cs-CZ"/>
          </a:p>
          <a:p>
            <a:pPr lvl="1"/>
            <a:endParaRPr lang="cs-CZ" smtClean="0"/>
          </a:p>
          <a:p>
            <a:pPr lvl="1"/>
            <a:r>
              <a:rPr lang="cs-CZ" smtClean="0"/>
              <a:t>Kompletní přihlašování uživatele</a:t>
            </a:r>
          </a:p>
          <a:p>
            <a:pPr lvl="2"/>
            <a:r>
              <a:rPr lang="cs-CZ" smtClean="0"/>
              <a:t>Nyní </a:t>
            </a:r>
            <a:r>
              <a:rPr lang="cs-CZ"/>
              <a:t>spojte všechny tři </a:t>
            </a:r>
            <a:r>
              <a:rPr lang="cs-CZ"/>
              <a:t>předchozí </a:t>
            </a:r>
            <a:r>
              <a:rPr lang="cs-CZ" smtClean="0"/>
              <a:t>aplikace </a:t>
            </a:r>
            <a:r>
              <a:rPr lang="cs-CZ"/>
              <a:t>do </a:t>
            </a:r>
            <a:r>
              <a:rPr lang="cs-CZ"/>
              <a:t>jedné </a:t>
            </a:r>
            <a:r>
              <a:rPr lang="cs-CZ" smtClean="0"/>
              <a:t>aplikace</a:t>
            </a:r>
          </a:p>
          <a:p>
            <a:pPr lvl="2"/>
            <a:r>
              <a:rPr lang="cs-CZ" smtClean="0"/>
              <a:t>Na přihlašovací obrazovce bude odkaz na registraci uživatele a odkaz na obnovu zapomenutého hesla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76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Java 2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mtClean="0"/>
              <a:t>WIFI: WLAN_FI</a:t>
            </a:r>
          </a:p>
          <a:p>
            <a:pPr lvl="1"/>
            <a:r>
              <a:rPr lang="cs-CZ" smtClean="0"/>
              <a:t>Po připojení běžte na http://wifi.fi.muni.cz/</a:t>
            </a:r>
          </a:p>
          <a:p>
            <a:pPr lvl="1"/>
            <a:r>
              <a:rPr lang="cs-CZ" smtClean="0"/>
              <a:t>Login: kurzczechitas</a:t>
            </a:r>
          </a:p>
          <a:p>
            <a:pPr lvl="1"/>
            <a:r>
              <a:rPr lang="cs-CZ" smtClean="0"/>
              <a:t>Heslo: coding started</a:t>
            </a:r>
          </a:p>
          <a:p>
            <a:pPr lvl="1"/>
            <a:endParaRPr lang="cs-CZ" smtClean="0"/>
          </a:p>
          <a:p>
            <a:endParaRPr lang="cs-CZ"/>
          </a:p>
          <a:p>
            <a:r>
              <a:rPr lang="cs-CZ" smtClean="0"/>
              <a:t>Prezenční listina: </a:t>
            </a:r>
            <a:r>
              <a:rPr lang="cs-CZ" b="1" smtClean="0"/>
              <a:t>http://</a:t>
            </a:r>
            <a:r>
              <a:rPr lang="cs-CZ" b="1" smtClean="0"/>
              <a:t>bit.ly/java-04-06</a:t>
            </a:r>
            <a:endParaRPr lang="cs-CZ" b="1" smtClean="0"/>
          </a:p>
          <a:p>
            <a:endParaRPr lang="cs-CZ" smtClean="0"/>
          </a:p>
          <a:p>
            <a:r>
              <a:rPr lang="cs-CZ" smtClean="0"/>
              <a:t>Sponzor:			JetBrains (IntelliJ IDEA)</a:t>
            </a:r>
            <a:endParaRPr lang="cs-CZ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2" descr="C:\Prace\!Courses\332. Czechitas - Java 2 Web\WebLekce01\jetbrains_logos\logo_JetBrains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25144"/>
            <a:ext cx="2520280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987824" y="2960948"/>
            <a:ext cx="720080" cy="450050"/>
          </a:xfrm>
          <a:prstGeom prst="straightConnector1">
            <a:avLst/>
          </a:prstGeom>
          <a:ln w="57150"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3707904" y="3185973"/>
            <a:ext cx="187220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mtClean="0"/>
              <a:t>mezera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Termíny lekcí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7848872" cy="54726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/>
              <a:t>23</a:t>
            </a:r>
            <a:r>
              <a:rPr lang="cs-CZ"/>
              <a:t>. 2. 2017</a:t>
            </a:r>
          </a:p>
          <a:p>
            <a:pPr marL="0" indent="0">
              <a:buNone/>
            </a:pPr>
            <a:r>
              <a:rPr lang="cs-CZ"/>
              <a:t>2. 3. 2017</a:t>
            </a:r>
          </a:p>
          <a:p>
            <a:pPr marL="0" indent="0">
              <a:buNone/>
            </a:pPr>
            <a:r>
              <a:rPr lang="cs-CZ"/>
              <a:t>9. 3. </a:t>
            </a:r>
            <a:r>
              <a:rPr lang="cs-CZ"/>
              <a:t>2017</a:t>
            </a:r>
            <a:endParaRPr lang="cs-CZ"/>
          </a:p>
          <a:p>
            <a:pPr marL="0" indent="0">
              <a:buNone/>
            </a:pPr>
            <a:r>
              <a:rPr lang="cs-CZ"/>
              <a:t>16. 3. 2017</a:t>
            </a:r>
            <a:endParaRPr lang="cs-CZ"/>
          </a:p>
          <a:p>
            <a:pPr marL="0" indent="0">
              <a:buNone/>
            </a:pPr>
            <a:r>
              <a:rPr lang="cs-CZ"/>
              <a:t>23. 3</a:t>
            </a:r>
            <a:r>
              <a:rPr lang="cs-CZ"/>
              <a:t>. </a:t>
            </a:r>
            <a:r>
              <a:rPr lang="cs-CZ" smtClean="0"/>
              <a:t>2017</a:t>
            </a:r>
            <a:endParaRPr lang="cs-CZ"/>
          </a:p>
          <a:p>
            <a:pPr marL="0" indent="0">
              <a:buNone/>
            </a:pPr>
            <a:r>
              <a:rPr lang="cs-CZ"/>
              <a:t>(vynechaný týden)</a:t>
            </a:r>
          </a:p>
          <a:p>
            <a:pPr marL="0" indent="0">
              <a:buNone/>
            </a:pPr>
            <a:r>
              <a:rPr lang="cs-CZ" b="1"/>
              <a:t>6. 4</a:t>
            </a:r>
            <a:r>
              <a:rPr lang="cs-CZ" b="1"/>
              <a:t>. </a:t>
            </a:r>
            <a:r>
              <a:rPr lang="cs-CZ" b="1" smtClean="0"/>
              <a:t>2017  (dnešní lekce)</a:t>
            </a:r>
            <a:endParaRPr lang="cs-CZ" b="1"/>
          </a:p>
          <a:p>
            <a:pPr marL="0" indent="0">
              <a:buNone/>
            </a:pPr>
            <a:r>
              <a:rPr lang="cs-CZ"/>
              <a:t>13. 4</a:t>
            </a:r>
            <a:r>
              <a:rPr lang="cs-CZ"/>
              <a:t>. </a:t>
            </a:r>
            <a:r>
              <a:rPr lang="cs-CZ" smtClean="0"/>
              <a:t>2017</a:t>
            </a:r>
          </a:p>
          <a:p>
            <a:pPr marL="0" indent="0">
              <a:buNone/>
            </a:pPr>
            <a:r>
              <a:rPr lang="cs-CZ" smtClean="0"/>
              <a:t>20. 4. 2017</a:t>
            </a:r>
          </a:p>
          <a:p>
            <a:pPr marL="0" indent="0">
              <a:buNone/>
            </a:pPr>
            <a:r>
              <a:rPr lang="cs-CZ" smtClean="0"/>
              <a:t>27</a:t>
            </a:r>
            <a:r>
              <a:rPr lang="cs-CZ"/>
              <a:t>. 4. 2017</a:t>
            </a:r>
          </a:p>
          <a:p>
            <a:pPr marL="0" indent="0">
              <a:buNone/>
            </a:pPr>
            <a:r>
              <a:rPr lang="cs-CZ"/>
              <a:t>4. 5. 2017</a:t>
            </a:r>
          </a:p>
          <a:p>
            <a:pPr marL="0" indent="0">
              <a:buNone/>
            </a:pPr>
            <a:r>
              <a:rPr lang="cs-CZ"/>
              <a:t>11. 5. 2017</a:t>
            </a:r>
          </a:p>
          <a:p>
            <a:pPr marL="0" indent="0">
              <a:buNone/>
            </a:pPr>
            <a:r>
              <a:rPr lang="cs-CZ"/>
              <a:t>18. 5. 2017</a:t>
            </a:r>
          </a:p>
          <a:p>
            <a:pPr marL="0" indent="0">
              <a:buNone/>
            </a:pPr>
            <a:r>
              <a:rPr lang="cs-CZ"/>
              <a:t>(Záchranný termín) 1. 6. </a:t>
            </a:r>
            <a:r>
              <a:rPr lang="cs-CZ"/>
              <a:t>2017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Plán na dnešní lekci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Rekapitulace domácího úkolu</a:t>
            </a:r>
            <a:endParaRPr lang="cs-CZ" smtClean="0"/>
          </a:p>
          <a:p>
            <a:r>
              <a:rPr lang="cs-CZ" smtClean="0"/>
              <a:t>Opakování, jak funguje Java na webu a Spring MVC</a:t>
            </a:r>
            <a:endParaRPr lang="cs-CZ" smtClean="0"/>
          </a:p>
          <a:p>
            <a:r>
              <a:rPr lang="cs-CZ" smtClean="0"/>
              <a:t>Java násobilka</a:t>
            </a:r>
            <a:endParaRPr lang="cs-CZ"/>
          </a:p>
          <a:p>
            <a:r>
              <a:rPr lang="cs-CZ" smtClean="0"/>
              <a:t>Procvičování (samostatná práce)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98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Jak funguje Java na webu (Spring MVC)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index.html</a:t>
            </a:r>
          </a:p>
          <a:p>
            <a:r>
              <a:rPr lang="cs-CZ" smtClean="0"/>
              <a:t>css, images, </a:t>
            </a:r>
            <a:r>
              <a:rPr lang="cs-CZ"/>
              <a:t>volně </a:t>
            </a:r>
            <a:r>
              <a:rPr lang="cs-CZ"/>
              <a:t>dostupné </a:t>
            </a:r>
            <a:r>
              <a:rPr lang="cs-CZ" smtClean="0"/>
              <a:t>soubory</a:t>
            </a:r>
          </a:p>
          <a:p>
            <a:r>
              <a:rPr lang="cs-CZ" smtClean="0"/>
              <a:t>chráněná složka /WEB-INF</a:t>
            </a:r>
          </a:p>
          <a:p>
            <a:endParaRPr lang="cs-CZ"/>
          </a:p>
          <a:p>
            <a:r>
              <a:rPr lang="cs-CZ" smtClean="0"/>
              <a:t>index.html -&gt; odkaz na virtuální adresu</a:t>
            </a:r>
          </a:p>
          <a:p>
            <a:endParaRPr lang="cs-CZ"/>
          </a:p>
          <a:p>
            <a:r>
              <a:rPr lang="cs-CZ" smtClean="0"/>
              <a:t>Virtuální adresa</a:t>
            </a:r>
            <a:br>
              <a:rPr lang="cs-CZ" smtClean="0"/>
            </a:br>
            <a:r>
              <a:rPr lang="cs-CZ" smtClean="0"/>
              <a:t>-&gt; @RequestMapping + metoda zobrazNeco()</a:t>
            </a:r>
            <a:br>
              <a:rPr lang="cs-CZ" smtClean="0"/>
            </a:br>
            <a:r>
              <a:rPr lang="cs-CZ" smtClean="0"/>
              <a:t>-&gt; šablona JSP</a:t>
            </a:r>
          </a:p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623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Controller-Model-View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6</a:t>
            </a:fld>
            <a:endParaRPr lang="en-GB"/>
          </a:p>
        </p:txBody>
      </p:sp>
      <p:pic>
        <p:nvPicPr>
          <p:cNvPr id="1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24" y="1045833"/>
            <a:ext cx="8739751" cy="519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15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mtClean="0"/>
              <a:t>První zobrazení stránky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mtClean="0"/>
              <a:t>@Controller</a:t>
            </a:r>
            <a:endParaRPr lang="cs-CZ"/>
          </a:p>
          <a:p>
            <a:pPr lvl="1"/>
            <a:r>
              <a:rPr lang="cs-CZ"/>
              <a:t>@</a:t>
            </a:r>
            <a:r>
              <a:rPr lang="cs-CZ"/>
              <a:t>RequestMapping </a:t>
            </a:r>
            <a:r>
              <a:rPr lang="cs-CZ" smtClean="0"/>
              <a:t>+ RequestMethod.GET</a:t>
            </a:r>
            <a:endParaRPr lang="cs-CZ"/>
          </a:p>
          <a:p>
            <a:pPr lvl="1"/>
            <a:r>
              <a:rPr lang="cs-CZ"/>
              <a:t>Metoda zobrazNeco()</a:t>
            </a:r>
          </a:p>
          <a:p>
            <a:pPr lvl="2"/>
            <a:r>
              <a:rPr lang="cs-CZ" smtClean="0"/>
              <a:t>Přípraví ModelAndView</a:t>
            </a:r>
          </a:p>
          <a:p>
            <a:pPr lvl="2"/>
            <a:r>
              <a:rPr lang="cs-CZ" smtClean="0"/>
              <a:t>modelAndView.addObject("necoForm", prazdnyNecoForm);</a:t>
            </a:r>
            <a:endParaRPr lang="cs-CZ"/>
          </a:p>
          <a:p>
            <a:pPr lvl="1"/>
            <a:r>
              <a:rPr lang="cs-CZ"/>
              <a:t>Šablona </a:t>
            </a:r>
            <a:r>
              <a:rPr lang="cs-CZ"/>
              <a:t>stránky </a:t>
            </a:r>
            <a:r>
              <a:rPr lang="cs-CZ" smtClean="0"/>
              <a:t>JSP</a:t>
            </a:r>
          </a:p>
          <a:p>
            <a:pPr lvl="2"/>
            <a:r>
              <a:rPr lang="cs-CZ" smtClean="0"/>
              <a:t>&lt;jsp:useBean&gt;</a:t>
            </a:r>
          </a:p>
          <a:p>
            <a:pPr lvl="2"/>
            <a:r>
              <a:rPr lang="cs-CZ" smtClean="0"/>
              <a:t>Zásupné znaky ${necoForm.polozka1}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012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mtClean="0"/>
              <a:t>Následná zobrazení stránky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mtClean="0"/>
              <a:t>@Controller</a:t>
            </a:r>
            <a:endParaRPr lang="cs-CZ"/>
          </a:p>
          <a:p>
            <a:pPr lvl="1"/>
            <a:r>
              <a:rPr lang="cs-CZ"/>
              <a:t>@</a:t>
            </a:r>
            <a:r>
              <a:rPr lang="cs-CZ"/>
              <a:t>RequestMapping </a:t>
            </a:r>
            <a:r>
              <a:rPr lang="cs-CZ" smtClean="0"/>
              <a:t>+ RequestMethod.POST</a:t>
            </a:r>
            <a:endParaRPr lang="cs-CZ"/>
          </a:p>
          <a:p>
            <a:pPr lvl="1"/>
            <a:r>
              <a:rPr lang="cs-CZ"/>
              <a:t>Metoda </a:t>
            </a:r>
            <a:r>
              <a:rPr lang="cs-CZ" smtClean="0"/>
              <a:t>zpracujNeco(NecoForm vyplnenyNecoForm)</a:t>
            </a:r>
            <a:endParaRPr lang="cs-CZ"/>
          </a:p>
          <a:p>
            <a:pPr lvl="2"/>
            <a:r>
              <a:rPr lang="cs-CZ" smtClean="0"/>
              <a:t>Zpracuje data z vyplnenyNecoForm</a:t>
            </a:r>
          </a:p>
          <a:p>
            <a:pPr lvl="2"/>
            <a:r>
              <a:rPr lang="cs-CZ" smtClean="0"/>
              <a:t>Přípraví ModelAndView</a:t>
            </a:r>
          </a:p>
          <a:p>
            <a:pPr lvl="2"/>
            <a:r>
              <a:rPr lang="cs-CZ" smtClean="0"/>
              <a:t>modelAndView.addObject("vysledek1", vyslednyObjekt);</a:t>
            </a:r>
            <a:endParaRPr lang="cs-CZ"/>
          </a:p>
          <a:p>
            <a:pPr lvl="1"/>
            <a:r>
              <a:rPr lang="cs-CZ"/>
              <a:t>Šablona </a:t>
            </a:r>
            <a:r>
              <a:rPr lang="cs-CZ"/>
              <a:t>stránky </a:t>
            </a:r>
            <a:r>
              <a:rPr lang="cs-CZ" smtClean="0"/>
              <a:t>JSP</a:t>
            </a:r>
          </a:p>
          <a:p>
            <a:pPr lvl="2"/>
            <a:r>
              <a:rPr lang="cs-CZ" smtClean="0"/>
              <a:t>&lt;jsp:useBean&gt;</a:t>
            </a:r>
          </a:p>
          <a:p>
            <a:pPr lvl="2"/>
            <a:r>
              <a:rPr lang="cs-CZ" smtClean="0"/>
              <a:t>Zásupné znaky ${vysledek1}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75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Následná zobrazení stránky + validace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mtClean="0"/>
              <a:t>@Controller</a:t>
            </a:r>
            <a:endParaRPr lang="cs-CZ"/>
          </a:p>
          <a:p>
            <a:pPr lvl="1"/>
            <a:r>
              <a:rPr lang="cs-CZ"/>
              <a:t>@</a:t>
            </a:r>
            <a:r>
              <a:rPr lang="cs-CZ"/>
              <a:t>RequestMapping </a:t>
            </a:r>
            <a:r>
              <a:rPr lang="cs-CZ" smtClean="0"/>
              <a:t>+ RequestMethod.POST</a:t>
            </a:r>
            <a:endParaRPr lang="cs-CZ"/>
          </a:p>
          <a:p>
            <a:pPr lvl="1"/>
            <a:r>
              <a:rPr lang="cs-CZ"/>
              <a:t>Metoda </a:t>
            </a:r>
            <a:r>
              <a:rPr lang="cs-CZ" smtClean="0"/>
              <a:t>zpracujNeco(	@Valid</a:t>
            </a:r>
            <a:br>
              <a:rPr lang="cs-CZ" smtClean="0"/>
            </a:br>
            <a:r>
              <a:rPr lang="cs-CZ" smtClean="0"/>
              <a:t>				@ModelAttribute("necoForm")</a:t>
            </a:r>
            <a:br>
              <a:rPr lang="cs-CZ" smtClean="0"/>
            </a:br>
            <a:r>
              <a:rPr lang="cs-CZ" smtClean="0"/>
              <a:t>				NecoForm vyplnenyNecoForm,</a:t>
            </a:r>
            <a:br>
              <a:rPr lang="cs-CZ" smtClean="0"/>
            </a:br>
            <a:r>
              <a:rPr lang="cs-CZ" smtClean="0"/>
              <a:t>				Errors validacniChyby)</a:t>
            </a:r>
            <a:endParaRPr lang="cs-CZ"/>
          </a:p>
          <a:p>
            <a:pPr lvl="2"/>
            <a:r>
              <a:rPr lang="cs-CZ" smtClean="0"/>
              <a:t>Zkontroluje validační chyby</a:t>
            </a:r>
          </a:p>
          <a:p>
            <a:pPr lvl="3"/>
            <a:r>
              <a:rPr lang="cs-CZ" smtClean="0"/>
              <a:t>Pokud je problém, vrátí ModelAndView na předchozí stránku</a:t>
            </a:r>
          </a:p>
          <a:p>
            <a:pPr lvl="2"/>
            <a:r>
              <a:rPr lang="cs-CZ" smtClean="0"/>
              <a:t>Zpracuje data z vyplnenyNecoForm</a:t>
            </a:r>
          </a:p>
          <a:p>
            <a:pPr lvl="2"/>
            <a:r>
              <a:rPr lang="cs-CZ" smtClean="0"/>
              <a:t>Přípraví ModelAndView</a:t>
            </a:r>
          </a:p>
          <a:p>
            <a:pPr lvl="2"/>
            <a:r>
              <a:rPr lang="cs-CZ" smtClean="0"/>
              <a:t>modelAndView.addObject("vysledek1", vyslednyObjekt);</a:t>
            </a:r>
            <a:endParaRPr lang="cs-CZ"/>
          </a:p>
          <a:p>
            <a:pPr lvl="1"/>
            <a:r>
              <a:rPr lang="cs-CZ"/>
              <a:t>Šablona </a:t>
            </a:r>
            <a:r>
              <a:rPr lang="cs-CZ"/>
              <a:t>stránky </a:t>
            </a:r>
            <a:r>
              <a:rPr lang="cs-CZ" smtClean="0"/>
              <a:t>JSP</a:t>
            </a:r>
          </a:p>
          <a:p>
            <a:pPr lvl="2"/>
            <a:r>
              <a:rPr lang="cs-CZ" smtClean="0"/>
              <a:t>&lt;jsp:useBean&gt;</a:t>
            </a:r>
          </a:p>
          <a:p>
            <a:pPr lvl="2"/>
            <a:r>
              <a:rPr lang="cs-CZ" smtClean="0"/>
              <a:t>Zásupné znaky ${vysledek1}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925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mil Sevecek Czechitas">
      <a:dk1>
        <a:srgbClr val="9B256E"/>
      </a:dk1>
      <a:lt1>
        <a:srgbClr val="FBF2F7"/>
      </a:lt1>
      <a:dk2>
        <a:srgbClr val="383838"/>
      </a:dk2>
      <a:lt2>
        <a:srgbClr val="F4F4F4"/>
      </a:lt2>
      <a:accent1>
        <a:srgbClr val="D961AB"/>
      </a:accent1>
      <a:accent2>
        <a:srgbClr val="FBF2F7"/>
      </a:accent2>
      <a:accent3>
        <a:srgbClr val="383838"/>
      </a:accent3>
      <a:accent4>
        <a:srgbClr val="EFBBDB"/>
      </a:accent4>
      <a:accent5>
        <a:srgbClr val="FF0F0F"/>
      </a:accent5>
      <a:accent6>
        <a:srgbClr val="3FFF3F"/>
      </a:accent6>
      <a:hlink>
        <a:srgbClr val="383838"/>
      </a:hlink>
      <a:folHlink>
        <a:srgbClr val="3838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4"/>
        </a:solidFill>
        <a:ln w="28575">
          <a:solidFill>
            <a:schemeClr val="accent3"/>
          </a:solidFill>
          <a:prstDash val="sysDash"/>
        </a:ln>
      </a:spPr>
      <a:bodyPr wrap="square" rtlCol="0" anchor="ctr">
        <a:normAutofit/>
      </a:bodyPr>
      <a:lstStyle>
        <a:defPPr>
          <a:defRPr smtClean="0">
            <a:solidFill>
              <a:schemeClr val="accent3"/>
            </a:solidFill>
            <a:latin typeface="Consolas" panose="020B0609020204030204" pitchFamily="49" charset="0"/>
            <a:cs typeface="Consolas" panose="020B0609020204030204" pitchFamily="4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38413</TotalTime>
  <Words>738</Words>
  <Application>Microsoft Office PowerPoint</Application>
  <PresentationFormat>On-screen Show (4:3)</PresentationFormat>
  <Paragraphs>175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Czechitas Java 2 Web</vt:lpstr>
      <vt:lpstr>Java 2 Web</vt:lpstr>
      <vt:lpstr>Termíny lekcí</vt:lpstr>
      <vt:lpstr>Plán na dnešní lekci</vt:lpstr>
      <vt:lpstr>Jak funguje Java na webu (Spring MVC)</vt:lpstr>
      <vt:lpstr>Controller-Model-View</vt:lpstr>
      <vt:lpstr>První zobrazení stránky</vt:lpstr>
      <vt:lpstr>Následná zobrazení stránky</vt:lpstr>
      <vt:lpstr>Následná zobrazení stránky + validace</vt:lpstr>
      <vt:lpstr>Java násobilka</vt:lpstr>
      <vt:lpstr>Valdiační anotace</vt:lpstr>
      <vt:lpstr>Zadání samostatné práce (1)</vt:lpstr>
      <vt:lpstr>Zadání samostatné práce (2)</vt:lpstr>
      <vt:lpstr>Zadání samostatné práce (3)</vt:lpstr>
      <vt:lpstr>Zadání samostatné práce (4)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Czechitas</dc:title>
  <dc:creator>Kamil Sevecek</dc:creator>
  <cp:lastModifiedBy>Kamil</cp:lastModifiedBy>
  <cp:revision>272</cp:revision>
  <dcterms:created xsi:type="dcterms:W3CDTF">2014-11-22T17:30:28Z</dcterms:created>
  <dcterms:modified xsi:type="dcterms:W3CDTF">2017-04-06T15:55:12Z</dcterms:modified>
</cp:coreProperties>
</file>