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8" r:id="rId3"/>
    <p:sldId id="263" r:id="rId4"/>
    <p:sldId id="270" r:id="rId5"/>
    <p:sldId id="268" r:id="rId6"/>
    <p:sldId id="281" r:id="rId7"/>
    <p:sldId id="273" r:id="rId8"/>
    <p:sldId id="274" r:id="rId9"/>
    <p:sldId id="275" r:id="rId10"/>
    <p:sldId id="277" r:id="rId11"/>
    <p:sldId id="276" r:id="rId12"/>
    <p:sldId id="278" r:id="rId13"/>
    <p:sldId id="279" r:id="rId14"/>
    <p:sldId id="280" r:id="rId15"/>
  </p:sldIdLst>
  <p:sldSz cx="9144000" cy="5143500" type="screen16x9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E16EAF65-D377-40EF-B254-E590F32DD3CA}">
          <p14:sldIdLst>
            <p14:sldId id="256"/>
            <p14:sldId id="258"/>
            <p14:sldId id="263"/>
            <p14:sldId id="270"/>
            <p14:sldId id="268"/>
            <p14:sldId id="281"/>
            <p14:sldId id="273"/>
            <p14:sldId id="274"/>
            <p14:sldId id="275"/>
            <p14:sldId id="277"/>
            <p14:sldId id="276"/>
            <p14:sldId id="278"/>
            <p14:sldId id="279"/>
            <p14:sldId id="280"/>
          </p14:sldIdLst>
        </p14:section>
        <p14:section name="Demo slides" id="{4EF3FB0E-A9E1-4F89-992C-CB07934C619A}">
          <p14:sldIdLst/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83BD"/>
    <a:srgbClr val="FBF2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1010101-0101-0101-AAAA-ABCDEF010101}" styleName="Sevecek.net Table Style">
    <a:tblBg>
      <a:effect>
        <a:effectLst/>
      </a:effect>
    </a:tblBg>
    <a:wholeTbl>
      <a:tcTxStyle b="off" i="off">
        <a:fontRef idx="minor"/>
        <a:schemeClr val="dk2"/>
      </a:tcTxStyle>
      <a:tcStyle>
        <a:tcBdr>
          <a:left>
            <a:ln w="28575">
              <a:solidFill>
                <a:schemeClr val="accent3"/>
              </a:solidFill>
            </a:ln>
          </a:left>
          <a:right>
            <a:ln w="28575">
              <a:solidFill>
                <a:schemeClr val="accent3"/>
              </a:solidFill>
            </a:ln>
          </a:right>
          <a:top>
            <a:ln w="28575">
              <a:solidFill>
                <a:schemeClr val="accent3"/>
              </a:solidFill>
            </a:ln>
          </a:top>
          <a:bottom>
            <a:ln w="28575">
              <a:solidFill>
                <a:schemeClr val="accent3"/>
              </a:solidFill>
            </a:ln>
          </a:bottom>
          <a:insideH>
            <a:ln w="9525">
              <a:solidFill>
                <a:schemeClr val="accent3"/>
              </a:solidFill>
            </a:ln>
          </a:insideH>
          <a:insideV>
            <a:ln w="9525">
              <a:solidFill>
                <a:schemeClr val="accent3"/>
              </a:solidFill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solidFill>
            <a:schemeClr val="lt1"/>
          </a:solidFill>
        </a:fill>
      </a:tcStyle>
    </a:wholeTbl>
    <a:band1H>
      <a:tcStyle>
        <a:tcBdr/>
      </a:tcStyle>
    </a:band1H>
    <a:band2H>
      <a:tcStyle>
        <a:tcBdr/>
        <a:fill>
          <a:solidFill>
            <a:schemeClr val="lt2"/>
          </a:solidFill>
        </a:fill>
      </a:tcStyle>
    </a:band2H>
    <a:firstRow>
      <a:tcTxStyle b="on"/>
      <a:tcStyle>
        <a:tcBdr/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4" autoAdjust="0"/>
    <p:restoredTop sz="97495" autoAdjust="0"/>
  </p:normalViewPr>
  <p:slideViewPr>
    <p:cSldViewPr>
      <p:cViewPr>
        <p:scale>
          <a:sx n="90" d="100"/>
          <a:sy n="90" d="100"/>
        </p:scale>
        <p:origin x="-979" y="-5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8" d="100"/>
          <a:sy n="78" d="100"/>
        </p:scale>
        <p:origin x="-1762" y="-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2527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68A5E3-E505-4C89-805A-5DA4633D1535}" type="datetimeFigureOut">
              <a:rPr lang="en-GB" smtClean="0"/>
              <a:t>13/04/2017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B264AA-99FC-4906-9287-066A51C523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745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Prace\!Courses\332. Czechitas - Java 2 Web\Sablona Czechitas\dolni-pozad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864024"/>
            <a:ext cx="9143405" cy="1287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Prace\!Courses\332. Czechitas - Java 2 Web\Sablona Czechitas\horni-pozadi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405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5856" y="2571750"/>
            <a:ext cx="5867548" cy="1292274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pic>
        <p:nvPicPr>
          <p:cNvPr id="1028" name="Picture 4" descr="C:\Prace\!Courses\332. Czechitas - Java 2 Web\Sablona Czechitas\logo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18" y="2858886"/>
            <a:ext cx="2339528" cy="757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79912" y="4011910"/>
            <a:ext cx="5102365" cy="614818"/>
          </a:xfrm>
        </p:spPr>
        <p:txBody>
          <a:bodyPr anchor="ctr">
            <a:noAutofit/>
          </a:bodyPr>
          <a:lstStyle>
            <a:lvl1pPr marL="0" indent="0" algn="ctr">
              <a:buNone/>
              <a:defRPr sz="2000" b="1">
                <a:solidFill>
                  <a:srgbClr val="E183B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7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Prace\!Courses\332. Czechitas - Java 2 Web\Sablona Czechitas\tecky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114733"/>
            <a:ext cx="9144001" cy="1028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4860000"/>
            <a:ext cx="2133600" cy="248400"/>
          </a:xfrm>
        </p:spPr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814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4860000"/>
            <a:ext cx="2133600" cy="248400"/>
          </a:xfrm>
        </p:spPr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6886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28236"/>
            <a:ext cx="7772400" cy="1021556"/>
          </a:xfrm>
        </p:spPr>
        <p:txBody>
          <a:bodyPr anchor="ctr">
            <a:normAutofit/>
          </a:bodyPr>
          <a:lstStyle>
            <a:lvl1pPr algn="ctr">
              <a:defRPr lang="en-GB" sz="4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120796"/>
            <a:ext cx="7772400" cy="639086"/>
          </a:xfrm>
        </p:spPr>
        <p:txBody>
          <a:bodyPr anchor="ctr"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9" name="Picture 2" descr="C:\Prace\!Courses\332. Czechitas - Java 2 Web\Sablona Czechitas\tecky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114733"/>
            <a:ext cx="9144001" cy="1028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97985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681540"/>
            <a:ext cx="4388296" cy="41044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81540"/>
            <a:ext cx="4388296" cy="41044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9" name="Picture 2" descr="C:\Prace\!Courses\332. Czechitas - Java 2 Web\Sablona Czechitas\tecky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114733"/>
            <a:ext cx="9144001" cy="1028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48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681540"/>
            <a:ext cx="8928992" cy="199822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504" y="2787774"/>
            <a:ext cx="8928992" cy="19980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9" name="Picture 2" descr="C:\Prace\!Courses\332. Czechitas - Java 2 Web\Sablona Czechitas\tecky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114733"/>
            <a:ext cx="9144001" cy="1028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4661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7" name="Picture 2" descr="C:\Prace\!Courses\332. Czechitas - Java 2 Web\Sablona Czechitas\tecky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114733"/>
            <a:ext cx="9144001" cy="1028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885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8842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3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04" y="681540"/>
            <a:ext cx="8928992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4860000"/>
            <a:ext cx="2133600" cy="24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ln w="9525">
                  <a:noFill/>
                </a:ln>
                <a:solidFill>
                  <a:schemeClr val="tx1"/>
                </a:solidFill>
              </a:defRPr>
            </a:lvl1pPr>
          </a:lstStyle>
          <a:p>
            <a:fld id="{42302832-0D35-4604-9536-04DF49A2C0E6}" type="datetime1">
              <a:rPr lang="en-GB" smtClean="0"/>
              <a:pPr/>
              <a:t>13/04/2017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2000" y="4860000"/>
            <a:ext cx="3240000" cy="24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 b="1">
                <a:ln>
                  <a:noFill/>
                </a:ln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860000"/>
            <a:ext cx="2133600" cy="24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 b="1">
                <a:ln>
                  <a:noFill/>
                </a:ln>
                <a:solidFill>
                  <a:schemeClr val="tx1"/>
                </a:solidFill>
              </a:defRPr>
            </a:lvl1pPr>
          </a:lstStyle>
          <a:p>
            <a:fld id="{499B36F6-5E53-4661-BD1D-54F426C9D7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731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7" r:id="rId3"/>
    <p:sldLayoutId id="2147483651" r:id="rId4"/>
    <p:sldLayoutId id="2147483652" r:id="rId5"/>
    <p:sldLayoutId id="2147483656" r:id="rId6"/>
    <p:sldLayoutId id="2147483654" r:id="rId7"/>
    <p:sldLayoutId id="2147483655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Open Sans" pitchFamily="34" charset="0"/>
          <a:ea typeface="Open Sans" pitchFamily="34" charset="0"/>
          <a:cs typeface="Open Sans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SzPct val="100000"/>
        <a:buFont typeface="Calibri" panose="020F0502020204030204" pitchFamily="34" charset="0"/>
        <a:buChar char="●"/>
        <a:defRPr sz="3200" kern="1200">
          <a:solidFill>
            <a:schemeClr val="tx1"/>
          </a:solidFill>
          <a:latin typeface="Open Sans" pitchFamily="34" charset="0"/>
          <a:ea typeface="Open Sans" pitchFamily="34" charset="0"/>
          <a:cs typeface="Open Sans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SzPct val="100000"/>
        <a:buFont typeface="Calibri" panose="020F0502020204030204" pitchFamily="34" charset="0"/>
        <a:buChar char="●"/>
        <a:defRPr sz="2800" kern="1200">
          <a:solidFill>
            <a:schemeClr val="tx1"/>
          </a:solidFill>
          <a:latin typeface="Open Sans" pitchFamily="34" charset="0"/>
          <a:ea typeface="Open Sans" pitchFamily="34" charset="0"/>
          <a:cs typeface="Open Sans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SzPct val="100000"/>
        <a:buFont typeface="Calibri" panose="020F0502020204030204" pitchFamily="34" charset="0"/>
        <a:buChar char="●"/>
        <a:defRPr sz="2400" kern="1200">
          <a:solidFill>
            <a:schemeClr val="tx1"/>
          </a:solidFill>
          <a:latin typeface="Open Sans" pitchFamily="34" charset="0"/>
          <a:ea typeface="Open Sans" pitchFamily="34" charset="0"/>
          <a:cs typeface="Open Sans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SzPct val="100000"/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Open Sans" pitchFamily="34" charset="0"/>
          <a:ea typeface="Open Sans" pitchFamily="34" charset="0"/>
          <a:cs typeface="Open Sans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SzPct val="100000"/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Open Sans" pitchFamily="34" charset="0"/>
          <a:ea typeface="Open Sans" pitchFamily="34" charset="0"/>
          <a:cs typeface="Open Sans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5856" y="2571750"/>
            <a:ext cx="5867548" cy="648072"/>
          </a:xfrm>
        </p:spPr>
        <p:txBody>
          <a:bodyPr/>
          <a:lstStyle/>
          <a:p>
            <a:r>
              <a:rPr lang="en-US" smtClean="0"/>
              <a:t>Java 2</a:t>
            </a:r>
            <a:r>
              <a:rPr lang="cs-CZ" smtClean="0"/>
              <a:t> Web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79912" y="3219822"/>
            <a:ext cx="5102365" cy="648072"/>
          </a:xfrm>
        </p:spPr>
        <p:txBody>
          <a:bodyPr/>
          <a:lstStyle/>
          <a:p>
            <a:r>
              <a:rPr lang="en-US" sz="2800" smtClean="0"/>
              <a:t>Lekce </a:t>
            </a:r>
            <a:r>
              <a:rPr lang="cs-CZ" sz="2800" smtClean="0"/>
              <a:t>07</a:t>
            </a: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290888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Valdiační anotace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@</a:t>
            </a:r>
            <a:r>
              <a:rPr lang="cs-CZ" smtClean="0"/>
              <a:t>NotNull(message)</a:t>
            </a:r>
          </a:p>
          <a:p>
            <a:r>
              <a:rPr lang="cs-CZ" smtClean="0"/>
              <a:t>@Null(message)</a:t>
            </a:r>
          </a:p>
          <a:p>
            <a:r>
              <a:rPr lang="cs-CZ" smtClean="0"/>
              <a:t>@Min(value, message)</a:t>
            </a:r>
          </a:p>
          <a:p>
            <a:r>
              <a:rPr lang="cs-CZ" smtClean="0"/>
              <a:t>@Max(value, message)</a:t>
            </a:r>
          </a:p>
          <a:p>
            <a:r>
              <a:rPr lang="cs-CZ" smtClean="0"/>
              <a:t>@Size(max, min, message)</a:t>
            </a:r>
          </a:p>
          <a:p>
            <a:r>
              <a:rPr lang="cs-CZ" smtClean="0"/>
              <a:t>@Pattern(regexp, message)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368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Zadání samostatné práce (1)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smtClean="0"/>
              <a:t>Vytvořte webovou aplikaci:</a:t>
            </a:r>
          </a:p>
          <a:p>
            <a:pPr lvl="1"/>
            <a:r>
              <a:rPr lang="cs-CZ" smtClean="0"/>
              <a:t>Aritmetika:</a:t>
            </a:r>
          </a:p>
          <a:p>
            <a:pPr lvl="2"/>
            <a:r>
              <a:rPr lang="cs-CZ" smtClean="0"/>
              <a:t>Načte dvě čísla</a:t>
            </a:r>
          </a:p>
          <a:p>
            <a:pPr lvl="2"/>
            <a:r>
              <a:rPr lang="cs-CZ" smtClean="0"/>
              <a:t>Zobrazí jejich součet, součin, rozdíl a podíl</a:t>
            </a:r>
          </a:p>
          <a:p>
            <a:pPr lvl="1"/>
            <a:r>
              <a:rPr lang="cs-CZ" smtClean="0"/>
              <a:t>Obsah obdélníku:</a:t>
            </a:r>
          </a:p>
          <a:p>
            <a:pPr lvl="2"/>
            <a:r>
              <a:rPr lang="cs-CZ" smtClean="0"/>
              <a:t>Načte šířku a délku obdelníku</a:t>
            </a:r>
          </a:p>
          <a:p>
            <a:pPr lvl="2"/>
            <a:r>
              <a:rPr lang="cs-CZ" smtClean="0"/>
              <a:t>Zobrazí jeho obvod a obsah</a:t>
            </a:r>
          </a:p>
          <a:p>
            <a:pPr lvl="1"/>
            <a:r>
              <a:rPr lang="cs-CZ" smtClean="0"/>
              <a:t>Bankovní aplikace:</a:t>
            </a:r>
          </a:p>
          <a:p>
            <a:pPr lvl="2"/>
            <a:r>
              <a:rPr lang="cs-CZ" smtClean="0"/>
              <a:t>Načte půjčenou částku (v Kč), úrokovou míru (p.a. v %) a dobu splácení (v letech)</a:t>
            </a:r>
          </a:p>
          <a:p>
            <a:pPr lvl="2"/>
            <a:r>
              <a:rPr lang="cs-CZ" smtClean="0"/>
              <a:t>Zobrazí původní půjčenou částku, výslednou částku, kterou uživatel musí zaplatit a jejich rozdíl (tedy kolik přeplatil)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34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Zadání samostatné práce (2)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smtClean="0"/>
              <a:t>Vytvořte webovou aplikaci:</a:t>
            </a:r>
          </a:p>
          <a:p>
            <a:pPr lvl="1"/>
            <a:r>
              <a:rPr lang="cs-CZ"/>
              <a:t>Přihlašování:</a:t>
            </a:r>
          </a:p>
          <a:p>
            <a:pPr lvl="2"/>
            <a:r>
              <a:rPr lang="cs-CZ"/>
              <a:t>Načte uživatelské jméno a heslo</a:t>
            </a:r>
          </a:p>
          <a:p>
            <a:pPr lvl="2"/>
            <a:r>
              <a:rPr lang="cs-CZ"/>
              <a:t>Zobrazí </a:t>
            </a:r>
            <a:r>
              <a:rPr lang="cs-CZ" smtClean="0"/>
              <a:t>stránku </a:t>
            </a:r>
            <a:r>
              <a:rPr lang="cs-CZ"/>
              <a:t>s textem "Uživatel </a:t>
            </a:r>
            <a:r>
              <a:rPr lang="cs-CZ" smtClean="0"/>
              <a:t>xxx@yyy.zzz </a:t>
            </a:r>
            <a:r>
              <a:rPr lang="cs-CZ"/>
              <a:t>se úspěšně </a:t>
            </a:r>
            <a:r>
              <a:rPr lang="cs-CZ" smtClean="0"/>
              <a:t>přihlásil", pokud uživatel zadal správně uživatelské jméno a heslo, jinak původní stránku s chybou, </a:t>
            </a:r>
            <a:r>
              <a:rPr lang="cs-CZ"/>
              <a:t>pokud uživatelské jméno a heslo neodpovídají </a:t>
            </a:r>
            <a:r>
              <a:rPr lang="cs-CZ" smtClean="0"/>
              <a:t>zabudovaným konstantám</a:t>
            </a:r>
          </a:p>
          <a:p>
            <a:pPr lvl="3"/>
            <a:r>
              <a:rPr lang="cs-CZ"/>
              <a:t>Prozatím kontrolujte uživatelské jméno a heslo natvrdo podle </a:t>
            </a:r>
            <a:r>
              <a:rPr lang="cs-CZ" smtClean="0"/>
              <a:t>konstant:</a:t>
            </a:r>
          </a:p>
          <a:p>
            <a:pPr lvl="4"/>
            <a:r>
              <a:rPr lang="cs-CZ" smtClean="0"/>
              <a:t>"</a:t>
            </a:r>
            <a:r>
              <a:rPr lang="cs-CZ"/>
              <a:t>clark.kent@dailyplanet.com" a </a:t>
            </a:r>
            <a:r>
              <a:rPr lang="cs-CZ" smtClean="0"/>
              <a:t>"I/am/Superman"</a:t>
            </a:r>
          </a:p>
          <a:p>
            <a:pPr lvl="4"/>
            <a:r>
              <a:rPr lang="cs-CZ" smtClean="0"/>
              <a:t>"loise.lane@dailyplanet.com</a:t>
            </a:r>
            <a:r>
              <a:rPr lang="cs-CZ"/>
              <a:t>" a </a:t>
            </a:r>
            <a:r>
              <a:rPr lang="cs-CZ" smtClean="0"/>
              <a:t>"I-love-Superman"</a:t>
            </a:r>
            <a:endParaRPr lang="cs-CZ"/>
          </a:p>
          <a:p>
            <a:pPr lvl="3"/>
            <a:r>
              <a:rPr lang="cs-CZ" smtClean="0"/>
              <a:t>Uživatelské jméno je vždy ve formátu emailové adresy</a:t>
            </a:r>
          </a:p>
          <a:p>
            <a:pPr lvl="4"/>
            <a:r>
              <a:rPr lang="cs-CZ" smtClean="0"/>
              <a:t>Pokud ho uživatel v tomto formátu nezadal, vypište chybu a doporučte mu správný formát</a:t>
            </a:r>
          </a:p>
          <a:p>
            <a:pPr lvl="4"/>
            <a:r>
              <a:rPr lang="cs-CZ" smtClean="0"/>
              <a:t>Jak zkontrolovat email? Hledejte na internetu klíčová </a:t>
            </a:r>
            <a:r>
              <a:rPr lang="cs-CZ"/>
              <a:t>slova </a:t>
            </a:r>
            <a:r>
              <a:rPr lang="cs-CZ" b="1"/>
              <a:t>email </a:t>
            </a:r>
            <a:r>
              <a:rPr lang="cs-CZ" b="1" smtClean="0"/>
              <a:t>regex</a:t>
            </a:r>
            <a:endParaRPr lang="cs-CZ" smtClean="0"/>
          </a:p>
          <a:p>
            <a:pPr lvl="3"/>
            <a:r>
              <a:rPr lang="cs-CZ" smtClean="0"/>
              <a:t>Na výsledné stránce se vypisuje text "Uživatel UZIVATELSKE_JMENO se úspěšně přihlásil“ podle políčka z úspěšně odeslaného formuláře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32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Zadání samostatné práce (3)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smtClean="0"/>
              <a:t>Vytvořte webovou aplikaci:</a:t>
            </a:r>
          </a:p>
          <a:p>
            <a:pPr lvl="1"/>
            <a:r>
              <a:rPr lang="cs-CZ" smtClean="0"/>
              <a:t>Registrace</a:t>
            </a:r>
            <a:r>
              <a:rPr lang="cs-CZ"/>
              <a:t>:</a:t>
            </a:r>
          </a:p>
          <a:p>
            <a:pPr lvl="2"/>
            <a:r>
              <a:rPr lang="cs-CZ"/>
              <a:t>Načte jméno, příjmení, </a:t>
            </a:r>
            <a:r>
              <a:rPr lang="cs-CZ" smtClean="0"/>
              <a:t>email</a:t>
            </a:r>
            <a:r>
              <a:rPr lang="cs-CZ"/>
              <a:t>, heslo, znovu heslo, telefon</a:t>
            </a:r>
          </a:p>
          <a:p>
            <a:pPr lvl="2"/>
            <a:r>
              <a:rPr lang="cs-CZ"/>
              <a:t>Zobrazí buď stránku o úspěšném vyplnění registračního formuláře, nebo zobrazí registrační formulář znovu a zvýrazní </a:t>
            </a:r>
            <a:r>
              <a:rPr lang="cs-CZ" smtClean="0"/>
              <a:t>chyby</a:t>
            </a:r>
          </a:p>
          <a:p>
            <a:pPr lvl="3"/>
            <a:r>
              <a:rPr lang="cs-CZ" smtClean="0"/>
              <a:t>Registrační údaje se nikam nebudou ukládat. Jedná se o cvičení pouze na kontrolování údajů ve formuláři, nikoliv na procesování registrací</a:t>
            </a:r>
            <a:endParaRPr lang="cs-CZ"/>
          </a:p>
          <a:p>
            <a:pPr lvl="3"/>
            <a:r>
              <a:rPr lang="cs-CZ"/>
              <a:t>Pravidla pro vstupní políčka:</a:t>
            </a:r>
          </a:p>
          <a:p>
            <a:pPr lvl="4"/>
            <a:r>
              <a:rPr lang="cs-CZ"/>
              <a:t>Jméno	alespoň 2 znaky</a:t>
            </a:r>
          </a:p>
          <a:p>
            <a:pPr lvl="4"/>
            <a:r>
              <a:rPr lang="cs-CZ"/>
              <a:t>Příjmení	alespoň 2 znaky</a:t>
            </a:r>
          </a:p>
          <a:p>
            <a:pPr lvl="4"/>
            <a:r>
              <a:rPr lang="cs-CZ"/>
              <a:t>Email	musí odpovídat regulárnímu výrazu, který najdete na internetu (hledejte klíčová slova </a:t>
            </a:r>
            <a:r>
              <a:rPr lang="cs-CZ" b="1"/>
              <a:t>email regex</a:t>
            </a:r>
            <a:r>
              <a:rPr lang="cs-CZ"/>
              <a:t>)</a:t>
            </a:r>
          </a:p>
          <a:p>
            <a:pPr lvl="4"/>
            <a:r>
              <a:rPr lang="cs-CZ"/>
              <a:t>Heslo	musí mít alespoň 8 znaků, musí obsahovat malá a velká písmena, alespoň jeden ze znaků </a:t>
            </a:r>
            <a:r>
              <a:rPr lang="cs-CZ" smtClean="0"/>
              <a:t>!@#$%^&amp;*-</a:t>
            </a:r>
            <a:endParaRPr lang="cs-CZ"/>
          </a:p>
          <a:p>
            <a:pPr lvl="4"/>
            <a:r>
              <a:rPr lang="cs-CZ"/>
              <a:t>Znovu heslo	musí být stejné jako první heslo</a:t>
            </a:r>
          </a:p>
          <a:p>
            <a:pPr lvl="4"/>
            <a:r>
              <a:rPr lang="cs-CZ"/>
              <a:t>Telefon	musí být </a:t>
            </a:r>
            <a:r>
              <a:rPr lang="cs-CZ" smtClean="0"/>
              <a:t>alespoň </a:t>
            </a:r>
            <a:r>
              <a:rPr lang="cs-CZ"/>
              <a:t>8 znaků. Smí obsahovat jen mezeru, číslice a znak </a:t>
            </a:r>
            <a:r>
              <a:rPr lang="cs-CZ" smtClean="0"/>
              <a:t>+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Zadání samostatné práce (4)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smtClean="0"/>
              <a:t>Vytvořte webovou aplikaci:</a:t>
            </a:r>
          </a:p>
          <a:p>
            <a:pPr lvl="1"/>
            <a:r>
              <a:rPr lang="cs-CZ" smtClean="0"/>
              <a:t>Obnova zapomenutého hesla:</a:t>
            </a:r>
            <a:endParaRPr lang="cs-CZ"/>
          </a:p>
          <a:p>
            <a:pPr lvl="2"/>
            <a:r>
              <a:rPr lang="cs-CZ"/>
              <a:t>Načte email</a:t>
            </a:r>
          </a:p>
          <a:p>
            <a:pPr lvl="2"/>
            <a:r>
              <a:rPr lang="cs-CZ"/>
              <a:t>Zobrazí buď stránku o tom, že uživateli byla zaslána na email výzva ke změně hesla nebo, pokud nebyl zadán smysluplný email (viz validace minule), přezobrazí původní stránku s neplatně zadanou hodnotou a umožní uživateli zadat email </a:t>
            </a:r>
            <a:r>
              <a:rPr lang="cs-CZ" smtClean="0"/>
              <a:t>znovu</a:t>
            </a:r>
          </a:p>
          <a:p>
            <a:pPr lvl="3"/>
            <a:r>
              <a:rPr lang="cs-CZ" smtClean="0"/>
              <a:t>Z bezpečnostních důvodů se nevypisuje informace, že zadaný email je neznámý</a:t>
            </a:r>
          </a:p>
          <a:p>
            <a:pPr lvl="3"/>
            <a:r>
              <a:rPr lang="cs-CZ" smtClean="0"/>
              <a:t>To znamená, že pokud je v platném formátu, vždy se zobrazí info o odeslání emailu</a:t>
            </a:r>
            <a:endParaRPr lang="cs-CZ"/>
          </a:p>
          <a:p>
            <a:pPr lvl="1"/>
            <a:endParaRPr lang="cs-CZ" smtClean="0"/>
          </a:p>
          <a:p>
            <a:pPr lvl="1"/>
            <a:r>
              <a:rPr lang="cs-CZ" smtClean="0"/>
              <a:t>Kompletní přihlašování uživatele</a:t>
            </a:r>
          </a:p>
          <a:p>
            <a:pPr lvl="2"/>
            <a:r>
              <a:rPr lang="cs-CZ" smtClean="0"/>
              <a:t>Nyní </a:t>
            </a:r>
            <a:r>
              <a:rPr lang="cs-CZ"/>
              <a:t>spojte všechny tři předchozí </a:t>
            </a:r>
            <a:r>
              <a:rPr lang="cs-CZ" smtClean="0"/>
              <a:t>aplikace </a:t>
            </a:r>
            <a:r>
              <a:rPr lang="cs-CZ"/>
              <a:t>do jedné </a:t>
            </a:r>
            <a:r>
              <a:rPr lang="cs-CZ" smtClean="0"/>
              <a:t>aplikace</a:t>
            </a:r>
          </a:p>
          <a:p>
            <a:pPr lvl="2"/>
            <a:r>
              <a:rPr lang="cs-CZ" smtClean="0"/>
              <a:t>Na přihlašovací obrazovce bude odkaz na registraci uživatele a odkaz na obnovu zapomenutého hesla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76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/>
              <a:t>Java 2 Web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smtClean="0"/>
              <a:t>WIFI: </a:t>
            </a:r>
            <a:r>
              <a:rPr lang="cs-CZ" b="1" smtClean="0">
                <a:latin typeface="Consolas" pitchFamily="49" charset="0"/>
                <a:cs typeface="Consolas" pitchFamily="49" charset="0"/>
              </a:rPr>
              <a:t>WLAN_FI</a:t>
            </a:r>
          </a:p>
          <a:p>
            <a:pPr lvl="1"/>
            <a:r>
              <a:rPr lang="cs-CZ" smtClean="0"/>
              <a:t>Po připojení běžte na </a:t>
            </a:r>
            <a:r>
              <a:rPr lang="cs-CZ" b="1" smtClean="0">
                <a:latin typeface="Consolas" pitchFamily="49" charset="0"/>
                <a:cs typeface="Consolas" pitchFamily="49" charset="0"/>
              </a:rPr>
              <a:t>http://wifi.fi.muni.cz/</a:t>
            </a:r>
          </a:p>
          <a:p>
            <a:pPr lvl="1"/>
            <a:r>
              <a:rPr lang="cs-CZ" smtClean="0"/>
              <a:t>Login: </a:t>
            </a:r>
            <a:r>
              <a:rPr lang="cs-CZ" b="1" smtClean="0">
                <a:latin typeface="Consolas" pitchFamily="49" charset="0"/>
                <a:cs typeface="Consolas" pitchFamily="49" charset="0"/>
              </a:rPr>
              <a:t>kurzczechitas</a:t>
            </a:r>
          </a:p>
          <a:p>
            <a:pPr lvl="1"/>
            <a:r>
              <a:rPr lang="cs-CZ" smtClean="0"/>
              <a:t>Heslo: </a:t>
            </a:r>
            <a:r>
              <a:rPr lang="cs-CZ" b="1" smtClean="0">
                <a:latin typeface="Consolas" pitchFamily="49" charset="0"/>
                <a:cs typeface="Consolas" pitchFamily="49" charset="0"/>
              </a:rPr>
              <a:t>coding started</a:t>
            </a:r>
          </a:p>
          <a:p>
            <a:pPr lvl="1"/>
            <a:endParaRPr lang="cs-CZ" smtClean="0"/>
          </a:p>
          <a:p>
            <a:endParaRPr lang="cs-CZ"/>
          </a:p>
          <a:p>
            <a:r>
              <a:rPr lang="cs-CZ" smtClean="0"/>
              <a:t>Prezenční listina: </a:t>
            </a:r>
            <a:r>
              <a:rPr lang="cs-CZ" b="1" smtClean="0"/>
              <a:t>http://bit.ly/java-04-13</a:t>
            </a:r>
          </a:p>
          <a:p>
            <a:endParaRPr lang="cs-CZ" smtClean="0"/>
          </a:p>
          <a:p>
            <a:r>
              <a:rPr lang="cs-CZ" smtClean="0"/>
              <a:t>Sponzor:		</a:t>
            </a:r>
            <a:r>
              <a:rPr lang="cs-CZ" smtClean="0"/>
              <a:t>JetBrains </a:t>
            </a:r>
            <a:r>
              <a:rPr lang="cs-CZ" smtClean="0"/>
              <a:t>(IntelliJ IDEA)</a:t>
            </a:r>
            <a:endParaRPr lang="cs-CZ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2</a:t>
            </a:fld>
            <a:endParaRPr lang="en-GB"/>
          </a:p>
        </p:txBody>
      </p:sp>
      <p:pic>
        <p:nvPicPr>
          <p:cNvPr id="5" name="Picture 2" descr="C:\Prace\!Courses\332. Czechitas - Java 2 Web\WebLekce01\jetbrains_logos\logo_JetBrains_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291830"/>
            <a:ext cx="2172072" cy="2172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3131840" y="2256458"/>
            <a:ext cx="720080" cy="337538"/>
          </a:xfrm>
          <a:prstGeom prst="straightConnector1">
            <a:avLst/>
          </a:prstGeom>
          <a:ln w="57150"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3864496" y="2389480"/>
            <a:ext cx="1872208" cy="48605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SzPct val="100000"/>
              <a:buFont typeface="Calibri" panose="020F0502020204030204" pitchFamily="34" charset="0"/>
              <a:buChar char="●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SzPct val="100000"/>
              <a:buFont typeface="Calibri" panose="020F0502020204030204" pitchFamily="34" charset="0"/>
              <a:buChar char="●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SzPct val="100000"/>
              <a:buFont typeface="Calibri" panose="020F0502020204030204" pitchFamily="34" charset="0"/>
              <a:buChar char="●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SzPct val="100000"/>
              <a:buFont typeface="Calibri" panose="020F0502020204030204" pitchFamily="34" charset="0"/>
              <a:buChar char="●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SzPct val="100000"/>
              <a:buFont typeface="Calibri" panose="020F0502020204030204" pitchFamily="34" charset="0"/>
              <a:buChar char="●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mtClean="0"/>
              <a:t>mezera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48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Termíny lekcí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cs-CZ" smtClean="0"/>
              <a:t>23. 2. 2017</a:t>
            </a:r>
          </a:p>
          <a:p>
            <a:pPr marL="0" indent="0">
              <a:buNone/>
            </a:pPr>
            <a:r>
              <a:rPr lang="cs-CZ" smtClean="0"/>
              <a:t>2. 3. 2017</a:t>
            </a:r>
          </a:p>
          <a:p>
            <a:pPr marL="0" indent="0">
              <a:buNone/>
            </a:pPr>
            <a:r>
              <a:rPr lang="cs-CZ" smtClean="0"/>
              <a:t>9. 3. 2017</a:t>
            </a:r>
          </a:p>
          <a:p>
            <a:pPr marL="0" indent="0">
              <a:buNone/>
            </a:pPr>
            <a:r>
              <a:rPr lang="cs-CZ" smtClean="0"/>
              <a:t>16. 3. 2017</a:t>
            </a:r>
          </a:p>
          <a:p>
            <a:pPr marL="0" indent="0">
              <a:buNone/>
            </a:pPr>
            <a:r>
              <a:rPr lang="cs-CZ" smtClean="0"/>
              <a:t>23. 3. 2017</a:t>
            </a:r>
          </a:p>
          <a:p>
            <a:pPr marL="0" indent="0">
              <a:buNone/>
            </a:pPr>
            <a:r>
              <a:rPr lang="cs-CZ" smtClean="0"/>
              <a:t>(vynechaný týden)</a:t>
            </a:r>
          </a:p>
          <a:p>
            <a:pPr marL="0" indent="0">
              <a:buNone/>
            </a:pPr>
            <a:r>
              <a:rPr lang="cs-CZ" smtClean="0"/>
              <a:t>6. 4. 2017</a:t>
            </a:r>
          </a:p>
          <a:p>
            <a:pPr marL="0" indent="0">
              <a:buNone/>
            </a:pPr>
            <a:r>
              <a:rPr lang="cs-CZ" b="1" smtClean="0"/>
              <a:t>13. 4. 2017 (dnešní lekce)</a:t>
            </a:r>
          </a:p>
          <a:p>
            <a:pPr marL="0" indent="0">
              <a:buNone/>
            </a:pPr>
            <a:r>
              <a:rPr lang="cs-CZ" smtClean="0"/>
              <a:t>20. 4. 2017</a:t>
            </a:r>
          </a:p>
          <a:p>
            <a:pPr marL="0" indent="0">
              <a:buNone/>
            </a:pPr>
            <a:r>
              <a:rPr lang="cs-CZ" smtClean="0"/>
              <a:t>27. 4. 2017</a:t>
            </a:r>
          </a:p>
          <a:p>
            <a:pPr marL="0" indent="0">
              <a:buNone/>
            </a:pPr>
            <a:r>
              <a:rPr lang="cs-CZ" smtClean="0"/>
              <a:t>4. 5. 2017</a:t>
            </a:r>
          </a:p>
          <a:p>
            <a:pPr marL="0" indent="0">
              <a:buNone/>
            </a:pPr>
            <a:r>
              <a:rPr lang="cs-CZ" smtClean="0"/>
              <a:t>11. 5. 2017</a:t>
            </a:r>
          </a:p>
          <a:p>
            <a:pPr marL="0" indent="0">
              <a:buNone/>
            </a:pPr>
            <a:r>
              <a:rPr lang="cs-CZ" smtClean="0"/>
              <a:t>18. 5. 2017</a:t>
            </a:r>
          </a:p>
          <a:p>
            <a:pPr marL="0" indent="0">
              <a:buNone/>
            </a:pPr>
            <a:r>
              <a:rPr lang="cs-CZ" smtClean="0"/>
              <a:t>(Záchranný termín) 1. 6. 2017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7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Plán na dnešní lekci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Rekapitulace domácího úkolu</a:t>
            </a:r>
          </a:p>
          <a:p>
            <a:pPr lvl="1"/>
            <a:r>
              <a:rPr lang="cs-CZ" smtClean="0"/>
              <a:t>Bezdomovci</a:t>
            </a:r>
          </a:p>
          <a:p>
            <a:pPr lvl="1"/>
            <a:r>
              <a:rPr lang="cs-CZ" smtClean="0"/>
              <a:t>Velbloudi</a:t>
            </a:r>
          </a:p>
          <a:p>
            <a:r>
              <a:rPr lang="cs-CZ"/>
              <a:t>Java násobilka</a:t>
            </a:r>
          </a:p>
          <a:p>
            <a:r>
              <a:rPr lang="cs-CZ" smtClean="0"/>
              <a:t>Opakování Spring MVC</a:t>
            </a:r>
          </a:p>
          <a:p>
            <a:r>
              <a:rPr lang="cs-CZ" smtClean="0"/>
              <a:t>Procvičování (samostatná práce)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49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Java násobilka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cs-CZ" smtClean="0"/>
              <a:t>Třída</a:t>
            </a:r>
          </a:p>
          <a:p>
            <a:r>
              <a:rPr lang="cs-CZ" smtClean="0"/>
              <a:t>Objekt</a:t>
            </a:r>
          </a:p>
          <a:p>
            <a:endParaRPr lang="cs-CZ"/>
          </a:p>
          <a:p>
            <a:r>
              <a:rPr lang="cs-CZ" smtClean="0"/>
              <a:t>Lokální proměnná</a:t>
            </a:r>
          </a:p>
          <a:p>
            <a:pPr lvl="1"/>
            <a:r>
              <a:rPr lang="cs-CZ"/>
              <a:t>Jméno</a:t>
            </a:r>
          </a:p>
          <a:p>
            <a:pPr lvl="1"/>
            <a:r>
              <a:rPr lang="cs-CZ" smtClean="0"/>
              <a:t>Typ</a:t>
            </a:r>
          </a:p>
          <a:p>
            <a:r>
              <a:rPr lang="cs-CZ" smtClean="0"/>
              <a:t>Členská proměnná (objektu)</a:t>
            </a:r>
          </a:p>
          <a:p>
            <a:pPr lvl="1"/>
            <a:r>
              <a:rPr lang="cs-CZ" smtClean="0"/>
              <a:t>Jméno</a:t>
            </a:r>
          </a:p>
          <a:p>
            <a:pPr lvl="1"/>
            <a:r>
              <a:rPr lang="cs-CZ" smtClean="0"/>
              <a:t>Typ</a:t>
            </a:r>
          </a:p>
          <a:p>
            <a:r>
              <a:rPr lang="cs-CZ" smtClean="0"/>
              <a:t>Metoda</a:t>
            </a:r>
          </a:p>
          <a:p>
            <a:pPr lvl="1"/>
            <a:r>
              <a:rPr lang="cs-CZ" smtClean="0"/>
              <a:t>Jméno</a:t>
            </a:r>
          </a:p>
          <a:p>
            <a:pPr lvl="1"/>
            <a:r>
              <a:rPr lang="cs-CZ" smtClean="0"/>
              <a:t>Výstupní typ</a:t>
            </a:r>
          </a:p>
          <a:p>
            <a:pPr lvl="1"/>
            <a:r>
              <a:rPr lang="cs-CZ" smtClean="0"/>
              <a:t>Vstupní parametry</a:t>
            </a:r>
          </a:p>
          <a:p>
            <a:pPr lvl="2"/>
            <a:r>
              <a:rPr lang="cs-CZ" smtClean="0"/>
              <a:t>Vstupní parametr</a:t>
            </a:r>
          </a:p>
          <a:p>
            <a:pPr lvl="3"/>
            <a:r>
              <a:rPr lang="cs-CZ" smtClean="0"/>
              <a:t>Jméno</a:t>
            </a:r>
          </a:p>
          <a:p>
            <a:pPr lvl="3"/>
            <a:r>
              <a:rPr lang="cs-CZ" smtClean="0"/>
              <a:t>Typ</a:t>
            </a:r>
          </a:p>
          <a:p>
            <a:r>
              <a:rPr lang="cs-CZ" smtClean="0"/>
              <a:t>Vlastnost</a:t>
            </a:r>
            <a:endParaRPr lang="cs-CZ"/>
          </a:p>
          <a:p>
            <a:pPr lvl="1"/>
            <a:r>
              <a:rPr lang="cs-CZ"/>
              <a:t>Jméno</a:t>
            </a:r>
          </a:p>
          <a:p>
            <a:pPr lvl="1"/>
            <a:r>
              <a:rPr lang="cs-CZ"/>
              <a:t>Typ</a:t>
            </a:r>
          </a:p>
          <a:p>
            <a:pPr lvl="1"/>
            <a:r>
              <a:rPr lang="cs-CZ"/>
              <a:t>Čtení (metoda get)</a:t>
            </a:r>
          </a:p>
          <a:p>
            <a:pPr lvl="1"/>
            <a:r>
              <a:rPr lang="cs-CZ"/>
              <a:t>Zápis (metoda set</a:t>
            </a:r>
            <a:r>
              <a:rPr lang="cs-CZ" smtClean="0"/>
              <a:t>)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5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4756150" y="681038"/>
            <a:ext cx="4387850" cy="4105275"/>
          </a:xfrm>
        </p:spPr>
        <p:txBody>
          <a:bodyPr>
            <a:normAutofit fontScale="32500" lnSpcReduction="20000"/>
          </a:bodyPr>
          <a:lstStyle/>
          <a:p>
            <a:r>
              <a:rPr lang="cs-CZ" smtClean="0"/>
              <a:t>Výroba </a:t>
            </a:r>
            <a:r>
              <a:rPr lang="cs-CZ"/>
              <a:t>objektu (new)</a:t>
            </a:r>
          </a:p>
          <a:p>
            <a:r>
              <a:rPr lang="cs-CZ"/>
              <a:t>Volání metody</a:t>
            </a:r>
          </a:p>
          <a:p>
            <a:r>
              <a:rPr lang="cs-CZ"/>
              <a:t>Předání parametru</a:t>
            </a:r>
          </a:p>
          <a:p>
            <a:endParaRPr lang="cs-CZ"/>
          </a:p>
          <a:p>
            <a:r>
              <a:rPr lang="cs-CZ"/>
              <a:t>Anotace</a:t>
            </a:r>
          </a:p>
          <a:p>
            <a:pPr lvl="1"/>
            <a:r>
              <a:rPr lang="cs-CZ"/>
              <a:t>Nad třídou</a:t>
            </a:r>
          </a:p>
          <a:p>
            <a:pPr lvl="1"/>
            <a:r>
              <a:rPr lang="cs-CZ"/>
              <a:t>Nad metodou</a:t>
            </a:r>
          </a:p>
          <a:p>
            <a:pPr lvl="1"/>
            <a:r>
              <a:rPr lang="cs-CZ"/>
              <a:t>Před </a:t>
            </a:r>
            <a:r>
              <a:rPr lang="cs-CZ" smtClean="0"/>
              <a:t>parametrem</a:t>
            </a:r>
          </a:p>
          <a:p>
            <a:pPr lvl="1"/>
            <a:endParaRPr lang="cs-CZ"/>
          </a:p>
          <a:p>
            <a:r>
              <a:rPr lang="cs-CZ" smtClean="0"/>
              <a:t>Zdrojové texty v Javě (.java)</a:t>
            </a:r>
          </a:p>
          <a:p>
            <a:r>
              <a:rPr lang="cs-CZ" smtClean="0"/>
              <a:t>Přeložený kód (.class)</a:t>
            </a:r>
          </a:p>
          <a:p>
            <a:endParaRPr lang="cs-CZ"/>
          </a:p>
          <a:p>
            <a:r>
              <a:rPr lang="cs-CZ" smtClean="0"/>
              <a:t>Programátorské editory pro Javu (IDE)</a:t>
            </a:r>
          </a:p>
          <a:p>
            <a:pPr lvl="1"/>
            <a:r>
              <a:rPr lang="cs-CZ" smtClean="0"/>
              <a:t>IntelliJ IDEA</a:t>
            </a:r>
          </a:p>
          <a:p>
            <a:pPr lvl="1"/>
            <a:r>
              <a:rPr lang="cs-CZ" smtClean="0"/>
              <a:t>Eclipse</a:t>
            </a:r>
          </a:p>
          <a:p>
            <a:pPr lvl="1"/>
            <a:r>
              <a:rPr lang="cs-CZ" smtClean="0"/>
              <a:t>NetBeans</a:t>
            </a:r>
          </a:p>
          <a:p>
            <a:r>
              <a:rPr lang="cs-CZ" smtClean="0"/>
              <a:t>Další editory</a:t>
            </a:r>
          </a:p>
          <a:p>
            <a:pPr lvl="1"/>
            <a:r>
              <a:rPr lang="cs-CZ" smtClean="0"/>
              <a:t>Visual Studio</a:t>
            </a:r>
          </a:p>
          <a:p>
            <a:pPr lvl="1"/>
            <a:r>
              <a:rPr lang="cs-CZ" smtClean="0"/>
              <a:t>Atom</a:t>
            </a:r>
          </a:p>
          <a:p>
            <a:pPr lvl="1"/>
            <a:r>
              <a:rPr lang="cs-CZ" smtClean="0"/>
              <a:t>PSPad</a:t>
            </a:r>
          </a:p>
          <a:p>
            <a:pPr lvl="1"/>
            <a:r>
              <a:rPr lang="cs-CZ" smtClean="0"/>
              <a:t>Notepad++</a:t>
            </a:r>
          </a:p>
          <a:p>
            <a:pPr lvl="1"/>
            <a:endParaRPr lang="cs-CZ"/>
          </a:p>
          <a:p>
            <a:r>
              <a:rPr lang="cs-CZ" smtClean="0"/>
              <a:t>JDK</a:t>
            </a:r>
          </a:p>
          <a:p>
            <a:r>
              <a:rPr lang="cs-CZ" smtClean="0"/>
              <a:t>JRE</a:t>
            </a:r>
          </a:p>
          <a:p>
            <a:r>
              <a:rPr lang="cs-CZ" smtClean="0"/>
              <a:t>JVM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705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Controller-Model-View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6</a:t>
            </a:fld>
            <a:endParaRPr lang="en-GB"/>
          </a:p>
        </p:txBody>
      </p:sp>
      <p:pic>
        <p:nvPicPr>
          <p:cNvPr id="11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915" y="784374"/>
            <a:ext cx="7034171" cy="4183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415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První zobrazení stránky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mtClean="0"/>
              <a:t>@Controller</a:t>
            </a:r>
            <a:endParaRPr lang="cs-CZ"/>
          </a:p>
          <a:p>
            <a:pPr lvl="1"/>
            <a:r>
              <a:rPr lang="cs-CZ"/>
              <a:t>@RequestMapping </a:t>
            </a:r>
            <a:r>
              <a:rPr lang="cs-CZ" smtClean="0"/>
              <a:t>+ RequestMethod.GET</a:t>
            </a:r>
            <a:endParaRPr lang="cs-CZ"/>
          </a:p>
          <a:p>
            <a:pPr lvl="1"/>
            <a:r>
              <a:rPr lang="cs-CZ"/>
              <a:t>Metoda zobrazNeco()</a:t>
            </a:r>
          </a:p>
          <a:p>
            <a:pPr lvl="2"/>
            <a:r>
              <a:rPr lang="cs-CZ" smtClean="0"/>
              <a:t>Přípraví ModelAndView</a:t>
            </a:r>
          </a:p>
          <a:p>
            <a:pPr lvl="2"/>
            <a:r>
              <a:rPr lang="cs-CZ" smtClean="0"/>
              <a:t>modelAndView.addObject("necoForm", prazdnyNecoForm);</a:t>
            </a:r>
            <a:endParaRPr lang="cs-CZ"/>
          </a:p>
          <a:p>
            <a:pPr lvl="1"/>
            <a:r>
              <a:rPr lang="cs-CZ"/>
              <a:t>Šablona stránky </a:t>
            </a:r>
            <a:r>
              <a:rPr lang="cs-CZ" smtClean="0"/>
              <a:t>JSP</a:t>
            </a:r>
          </a:p>
          <a:p>
            <a:pPr lvl="2"/>
            <a:r>
              <a:rPr lang="cs-CZ" smtClean="0"/>
              <a:t>&lt;jsp:useBean&gt;</a:t>
            </a:r>
          </a:p>
          <a:p>
            <a:pPr lvl="2"/>
            <a:r>
              <a:rPr lang="cs-CZ" smtClean="0"/>
              <a:t>Zásupné znaky ${necoForm.polozka1}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01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Následná </a:t>
            </a:r>
            <a:r>
              <a:rPr lang="cs-CZ" smtClean="0"/>
              <a:t>stránka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smtClean="0"/>
              <a:t>@Controller</a:t>
            </a:r>
            <a:endParaRPr lang="cs-CZ"/>
          </a:p>
          <a:p>
            <a:pPr lvl="1"/>
            <a:r>
              <a:rPr lang="cs-CZ"/>
              <a:t>@RequestMapping </a:t>
            </a:r>
            <a:r>
              <a:rPr lang="cs-CZ" smtClean="0"/>
              <a:t>+ RequestMethod.POST</a:t>
            </a:r>
            <a:endParaRPr lang="cs-CZ"/>
          </a:p>
          <a:p>
            <a:pPr lvl="1"/>
            <a:r>
              <a:rPr lang="cs-CZ"/>
              <a:t>Metoda </a:t>
            </a:r>
            <a:r>
              <a:rPr lang="cs-CZ" smtClean="0"/>
              <a:t>zpracujNeco(NecoForm vyplnenyNecoForm)</a:t>
            </a:r>
            <a:endParaRPr lang="cs-CZ"/>
          </a:p>
          <a:p>
            <a:pPr lvl="2"/>
            <a:r>
              <a:rPr lang="cs-CZ" smtClean="0"/>
              <a:t>Zpracuje data z vyplnenyNecoForm</a:t>
            </a:r>
          </a:p>
          <a:p>
            <a:pPr lvl="2"/>
            <a:r>
              <a:rPr lang="cs-CZ" smtClean="0"/>
              <a:t>Přípraví ModelAndView</a:t>
            </a:r>
          </a:p>
          <a:p>
            <a:pPr lvl="2"/>
            <a:r>
              <a:rPr lang="cs-CZ" smtClean="0"/>
              <a:t>modelAndView.addObject("vysledek1", vyslednyObjekt);</a:t>
            </a:r>
            <a:endParaRPr lang="cs-CZ"/>
          </a:p>
          <a:p>
            <a:pPr lvl="1"/>
            <a:r>
              <a:rPr lang="cs-CZ"/>
              <a:t>Šablona stránky </a:t>
            </a:r>
            <a:r>
              <a:rPr lang="cs-CZ" smtClean="0"/>
              <a:t>JSP</a:t>
            </a:r>
          </a:p>
          <a:p>
            <a:pPr lvl="2"/>
            <a:r>
              <a:rPr lang="cs-CZ" smtClean="0"/>
              <a:t>&lt;jsp:useBean&gt;</a:t>
            </a:r>
          </a:p>
          <a:p>
            <a:pPr lvl="2"/>
            <a:r>
              <a:rPr lang="cs-CZ" smtClean="0"/>
              <a:t>Zásupné znaky ${vysledek1}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675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Následná </a:t>
            </a:r>
            <a:r>
              <a:rPr lang="cs-CZ" smtClean="0"/>
              <a:t>stránka </a:t>
            </a:r>
            <a:r>
              <a:rPr lang="cs-CZ" smtClean="0"/>
              <a:t>+ validace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smtClean="0"/>
              <a:t>@Controller</a:t>
            </a:r>
            <a:endParaRPr lang="cs-CZ"/>
          </a:p>
          <a:p>
            <a:pPr lvl="1"/>
            <a:r>
              <a:rPr lang="cs-CZ"/>
              <a:t>@RequestMapping </a:t>
            </a:r>
            <a:r>
              <a:rPr lang="cs-CZ" smtClean="0"/>
              <a:t>+ RequestMethod.POST</a:t>
            </a:r>
            <a:endParaRPr lang="cs-CZ"/>
          </a:p>
          <a:p>
            <a:pPr lvl="1"/>
            <a:r>
              <a:rPr lang="cs-CZ"/>
              <a:t>Metoda </a:t>
            </a:r>
            <a:r>
              <a:rPr lang="cs-CZ" smtClean="0"/>
              <a:t>zpracujNeco(	@Valid</a:t>
            </a:r>
            <a:br>
              <a:rPr lang="cs-CZ" smtClean="0"/>
            </a:br>
            <a:r>
              <a:rPr lang="cs-CZ" smtClean="0"/>
              <a:t>				@ModelAttribute("necoForm")</a:t>
            </a:r>
            <a:br>
              <a:rPr lang="cs-CZ" smtClean="0"/>
            </a:br>
            <a:r>
              <a:rPr lang="cs-CZ" smtClean="0"/>
              <a:t>				NecoForm vyplnenyNecoForm,</a:t>
            </a:r>
            <a:br>
              <a:rPr lang="cs-CZ" smtClean="0"/>
            </a:br>
            <a:r>
              <a:rPr lang="cs-CZ" smtClean="0"/>
              <a:t>				Errors validacniChyby)</a:t>
            </a:r>
            <a:endParaRPr lang="cs-CZ"/>
          </a:p>
          <a:p>
            <a:pPr lvl="2"/>
            <a:r>
              <a:rPr lang="cs-CZ" smtClean="0"/>
              <a:t>Zkontroluje validační chyby</a:t>
            </a:r>
          </a:p>
          <a:p>
            <a:pPr lvl="3"/>
            <a:r>
              <a:rPr lang="cs-CZ" smtClean="0"/>
              <a:t>Pokud je problém, vrátí ModelAndView na předchozí stránku</a:t>
            </a:r>
          </a:p>
          <a:p>
            <a:pPr lvl="2"/>
            <a:r>
              <a:rPr lang="cs-CZ" smtClean="0"/>
              <a:t>Zpracuje data z vyplnenyNecoForm</a:t>
            </a:r>
          </a:p>
          <a:p>
            <a:pPr lvl="2"/>
            <a:r>
              <a:rPr lang="cs-CZ" smtClean="0"/>
              <a:t>Přípraví ModelAndView</a:t>
            </a:r>
          </a:p>
          <a:p>
            <a:pPr lvl="2"/>
            <a:r>
              <a:rPr lang="cs-CZ" smtClean="0"/>
              <a:t>modelAndView.addObject("vysledek1", vyslednyObjekt);</a:t>
            </a:r>
            <a:endParaRPr lang="cs-CZ"/>
          </a:p>
          <a:p>
            <a:pPr lvl="1"/>
            <a:r>
              <a:rPr lang="cs-CZ"/>
              <a:t>Šablona stránky </a:t>
            </a:r>
            <a:r>
              <a:rPr lang="cs-CZ" smtClean="0"/>
              <a:t>JSP</a:t>
            </a:r>
          </a:p>
          <a:p>
            <a:pPr lvl="2"/>
            <a:r>
              <a:rPr lang="cs-CZ" smtClean="0"/>
              <a:t>&lt;jsp:useBean&gt;</a:t>
            </a:r>
          </a:p>
          <a:p>
            <a:pPr lvl="2"/>
            <a:r>
              <a:rPr lang="cs-CZ" smtClean="0"/>
              <a:t>Zásupné znaky ${vysledek1}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92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Kamil Sevecek Czechitas New">
      <a:dk1>
        <a:sysClr val="windowText" lastClr="000000"/>
      </a:dk1>
      <a:lt1>
        <a:sysClr val="window" lastClr="FFFFFF"/>
      </a:lt1>
      <a:dk2>
        <a:srgbClr val="2B3990"/>
      </a:dk2>
      <a:lt2>
        <a:srgbClr val="E7E6E6"/>
      </a:lt2>
      <a:accent1>
        <a:srgbClr val="EB008B"/>
      </a:accent1>
      <a:accent2>
        <a:srgbClr val="FFCB04"/>
      </a:accent2>
      <a:accent3>
        <a:srgbClr val="F36F21"/>
      </a:accent3>
      <a:accent4>
        <a:srgbClr val="8CC63E"/>
      </a:accent4>
      <a:accent5>
        <a:srgbClr val="00BFE7"/>
      </a:accent5>
      <a:accent6>
        <a:srgbClr val="91268F"/>
      </a:accent6>
      <a:hlink>
        <a:srgbClr val="EB008B"/>
      </a:hlink>
      <a:folHlink>
        <a:srgbClr val="7F7F7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accent4"/>
        </a:solidFill>
        <a:ln w="28575">
          <a:solidFill>
            <a:schemeClr val="accent3"/>
          </a:solidFill>
          <a:prstDash val="sysDash"/>
        </a:ln>
      </a:spPr>
      <a:bodyPr wrap="square" rtlCol="0" anchor="ctr">
        <a:normAutofit/>
      </a:bodyPr>
      <a:lstStyle>
        <a:defPPr>
          <a:defRPr smtClean="0">
            <a:solidFill>
              <a:schemeClr val="accent3"/>
            </a:solidFill>
            <a:latin typeface="Consolas" panose="020B0609020204030204" pitchFamily="49" charset="0"/>
            <a:cs typeface="Consolas" panose="020B0609020204030204" pitchFamily="49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38840</TotalTime>
  <Words>735</Words>
  <Application>Microsoft Office PowerPoint</Application>
  <PresentationFormat>On-screen Show (16:9)</PresentationFormat>
  <Paragraphs>181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Java 2 Web</vt:lpstr>
      <vt:lpstr>Java 2 Web</vt:lpstr>
      <vt:lpstr>Termíny lekcí</vt:lpstr>
      <vt:lpstr>Plán na dnešní lekci</vt:lpstr>
      <vt:lpstr>Java násobilka</vt:lpstr>
      <vt:lpstr>Controller-Model-View</vt:lpstr>
      <vt:lpstr>První zobrazení stránky</vt:lpstr>
      <vt:lpstr>Následná stránka</vt:lpstr>
      <vt:lpstr>Následná stránka + validace</vt:lpstr>
      <vt:lpstr>Valdiační anotace</vt:lpstr>
      <vt:lpstr>Zadání samostatné práce (1)</vt:lpstr>
      <vt:lpstr>Zadání samostatné práce (2)</vt:lpstr>
      <vt:lpstr>Zadání samostatné práce (3)</vt:lpstr>
      <vt:lpstr>Zadání samostatné práce (4)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Czechitas</dc:title>
  <dc:creator>Kamil Sevecek</dc:creator>
  <cp:lastModifiedBy>Kamil</cp:lastModifiedBy>
  <cp:revision>282</cp:revision>
  <dcterms:created xsi:type="dcterms:W3CDTF">2014-11-22T17:30:28Z</dcterms:created>
  <dcterms:modified xsi:type="dcterms:W3CDTF">2017-04-13T15:26:52Z</dcterms:modified>
</cp:coreProperties>
</file>