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63" r:id="rId4"/>
    <p:sldId id="270" r:id="rId5"/>
    <p:sldId id="268" r:id="rId6"/>
    <p:sldId id="278" r:id="rId7"/>
    <p:sldId id="279" r:id="rId8"/>
    <p:sldId id="280" r:id="rId9"/>
  </p:sldIdLst>
  <p:sldSz cx="9144000" cy="5143500" type="screen16x9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E16EAF65-D377-40EF-B254-E590F32DD3CA}">
          <p14:sldIdLst>
            <p14:sldId id="256"/>
            <p14:sldId id="258"/>
            <p14:sldId id="263"/>
            <p14:sldId id="270"/>
            <p14:sldId id="268"/>
            <p14:sldId id="278"/>
            <p14:sldId id="279"/>
            <p14:sldId id="280"/>
          </p14:sldIdLst>
        </p14:section>
        <p14:section name="Demo slides" id="{4EF3FB0E-A9E1-4F89-992C-CB07934C619A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83BD"/>
    <a:srgbClr val="FBF2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1010101-0101-0101-AAAA-ABCDEF010101}" styleName="Sevecek.net Table Style">
    <a:tblBg>
      <a:effect>
        <a:effectLst/>
      </a:effect>
    </a:tblBg>
    <a:wholeTbl>
      <a:tcTxStyle b="off" i="off">
        <a:fontRef idx="minor"/>
        <a:schemeClr val="dk2"/>
      </a:tcTxStyle>
      <a:tcStyle>
        <a:tcBdr>
          <a:left>
            <a:ln w="28575">
              <a:solidFill>
                <a:schemeClr val="accent3"/>
              </a:solidFill>
            </a:ln>
          </a:left>
          <a:right>
            <a:ln w="28575">
              <a:solidFill>
                <a:schemeClr val="accent3"/>
              </a:solidFill>
            </a:ln>
          </a:right>
          <a:top>
            <a:ln w="28575">
              <a:solidFill>
                <a:schemeClr val="accent3"/>
              </a:solidFill>
            </a:ln>
          </a:top>
          <a:bottom>
            <a:ln w="28575">
              <a:solidFill>
                <a:schemeClr val="accent3"/>
              </a:solidFill>
            </a:ln>
          </a:bottom>
          <a:insideH>
            <a:ln w="9525">
              <a:solidFill>
                <a:schemeClr val="accent3"/>
              </a:solidFill>
            </a:ln>
          </a:insideH>
          <a:insideV>
            <a:ln w="9525">
              <a:solidFill>
                <a:schemeClr val="accent3"/>
              </a:solidFill>
            </a:ln>
          </a:insideV>
          <a:tl2br>
            <a:ln>
              <a:noFill/>
            </a:ln>
          </a:tl2br>
          <a:tr2bl>
            <a:ln>
              <a:noFill/>
            </a:ln>
          </a:tr2bl>
        </a:tcBdr>
        <a:fill>
          <a:solidFill>
            <a:schemeClr val="lt1"/>
          </a:solidFill>
        </a:fill>
      </a:tcStyle>
    </a:wholeTbl>
    <a:band1H>
      <a:tcStyle>
        <a:tcBdr/>
      </a:tcStyle>
    </a:band1H>
    <a:band2H>
      <a:tcStyle>
        <a:tcBdr/>
        <a:fill>
          <a:solidFill>
            <a:schemeClr val="lt2"/>
          </a:solidFill>
        </a:fill>
      </a:tcStyle>
    </a:band2H>
    <a:firstRow>
      <a:tcTxStyle b="on"/>
      <a:tcStyle>
        <a:tcBdr/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4" autoAdjust="0"/>
    <p:restoredTop sz="97495" autoAdjust="0"/>
  </p:normalViewPr>
  <p:slideViewPr>
    <p:cSldViewPr>
      <p:cViewPr>
        <p:scale>
          <a:sx n="100" d="100"/>
          <a:sy n="100" d="100"/>
        </p:scale>
        <p:origin x="-614" y="-35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1762" y="-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2527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8A5E3-E505-4C89-805A-5DA4633D1535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264AA-99FC-4906-9287-066A51C523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745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Prace\!Courses\332. Czechitas - Java 2 Web\Sablona Czechitas\dolni-pozadi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64024"/>
            <a:ext cx="9143405" cy="128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Prace\!Courses\332. Czechitas - Java 2 Web\Sablona Czechitas\horni-pozadi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405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5856" y="2571750"/>
            <a:ext cx="5867548" cy="665719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itchFamily="34" charset="0"/>
                <a:ea typeface="Open Sans" pitchFamily="34" charset="0"/>
                <a:cs typeface="Open Sans" pitchFamily="34" charset="0"/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pic>
        <p:nvPicPr>
          <p:cNvPr id="1028" name="Picture 4" descr="C:\Prace\!Courses\332. Czechitas - Java 2 Web\Sablona Czechitas\logo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18" y="2858886"/>
            <a:ext cx="2339528" cy="75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9912" y="3249206"/>
            <a:ext cx="5102365" cy="614818"/>
          </a:xfrm>
        </p:spPr>
        <p:txBody>
          <a:bodyPr anchor="ctr">
            <a:noAutofit/>
          </a:bodyPr>
          <a:lstStyle>
            <a:lvl1pPr marL="0" indent="0" algn="ctr">
              <a:buNone/>
              <a:defRPr lang="en-GB" sz="32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60000"/>
            <a:ext cx="2133600" cy="248400"/>
          </a:xfrm>
        </p:spPr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pic>
        <p:nvPicPr>
          <p:cNvPr id="1195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814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4860000"/>
            <a:ext cx="2133600" cy="248400"/>
          </a:xfrm>
        </p:spPr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688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28236"/>
            <a:ext cx="7772400" cy="1021556"/>
          </a:xfrm>
        </p:spPr>
        <p:txBody>
          <a:bodyPr anchor="ctr">
            <a:normAutofit/>
          </a:bodyPr>
          <a:lstStyle>
            <a:lvl1pPr algn="ctr">
              <a:defRPr lang="en-GB" sz="48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20796"/>
            <a:ext cx="7772400" cy="639086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7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9798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81540"/>
            <a:ext cx="4388296" cy="4104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81540"/>
            <a:ext cx="4388296" cy="4104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548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681540"/>
            <a:ext cx="8928992" cy="19982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2787774"/>
            <a:ext cx="8928992" cy="1998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8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4661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‹#›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6" name="Picture 17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4" y="4734836"/>
            <a:ext cx="8447097" cy="40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5885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8842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681540"/>
            <a:ext cx="892899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4860000"/>
            <a:ext cx="21336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ln w="9525">
                  <a:noFill/>
                </a:ln>
                <a:solidFill>
                  <a:schemeClr val="tx1"/>
                </a:solidFill>
              </a:defRPr>
            </a:lvl1pPr>
          </a:lstStyle>
          <a:p>
            <a:fld id="{42302832-0D35-4604-9536-04DF49A2C0E6}" type="datetime1">
              <a:rPr lang="en-GB" smtClean="0"/>
              <a:pPr/>
              <a:t>20/04/2017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2000" y="4860000"/>
            <a:ext cx="32400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860000"/>
            <a:ext cx="2133600" cy="248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b="1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fld id="{499B36F6-5E53-4661-BD1D-54F426C9D77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731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1" r:id="rId4"/>
    <p:sldLayoutId id="2147483652" r:id="rId5"/>
    <p:sldLayoutId id="2147483656" r:id="rId6"/>
    <p:sldLayoutId id="2147483654" r:id="rId7"/>
    <p:sldLayoutId id="214748365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Open Sans" pitchFamily="34" charset="0"/>
          <a:ea typeface="Open Sans" pitchFamily="34" charset="0"/>
          <a:cs typeface="Open Sans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32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8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4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SzPct val="100000"/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Open Sans" pitchFamily="34" charset="0"/>
          <a:ea typeface="Open Sans" pitchFamily="34" charset="0"/>
          <a:cs typeface="Open Sans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Calibri" panose="020F0502020204030204" pitchFamily="34" charset="0"/>
        <a:buChar char="●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B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Java 2</a:t>
            </a:r>
            <a:r>
              <a:rPr lang="cs-CZ" smtClean="0"/>
              <a:t> Web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Lekce </a:t>
            </a:r>
            <a:r>
              <a:rPr lang="cs-CZ" smtClean="0"/>
              <a:t>07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90888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>
            <a:off x="2483768" y="1779662"/>
            <a:ext cx="792088" cy="243027"/>
          </a:xfrm>
          <a:prstGeom prst="straightConnector1">
            <a:avLst/>
          </a:prstGeom>
          <a:ln w="57150">
            <a:headEnd type="triangl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/>
              <a:t>Java 2 Web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smtClean="0"/>
              <a:t>WIFI: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WLAN_FI</a:t>
            </a:r>
          </a:p>
          <a:p>
            <a:pPr lvl="1"/>
            <a:r>
              <a:rPr lang="cs-CZ" smtClean="0"/>
              <a:t>Po připojení běžte na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http://wifi.fi.muni.cz/</a:t>
            </a:r>
          </a:p>
          <a:p>
            <a:pPr lvl="1"/>
            <a:r>
              <a:rPr lang="cs-CZ" smtClean="0"/>
              <a:t>Login: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kurzczechitas</a:t>
            </a:r>
          </a:p>
          <a:p>
            <a:pPr lvl="1"/>
            <a:r>
              <a:rPr lang="cs-CZ" smtClean="0"/>
              <a:t>Heslo: </a:t>
            </a:r>
            <a:r>
              <a:rPr lang="cs-CZ" b="1" smtClean="0">
                <a:latin typeface="Consolas" pitchFamily="49" charset="0"/>
                <a:cs typeface="Consolas" pitchFamily="49" charset="0"/>
              </a:rPr>
              <a:t>coding started</a:t>
            </a:r>
          </a:p>
          <a:p>
            <a:pPr lvl="1"/>
            <a:endParaRPr lang="cs-CZ" smtClean="0"/>
          </a:p>
          <a:p>
            <a:endParaRPr lang="cs-CZ"/>
          </a:p>
          <a:p>
            <a:pPr marL="0" indent="0">
              <a:buNone/>
            </a:pPr>
            <a:r>
              <a:rPr lang="cs-CZ" smtClean="0"/>
              <a:t>Prezenční listina: </a:t>
            </a:r>
            <a:r>
              <a:rPr lang="cs-CZ" b="1" smtClean="0"/>
              <a:t>http://bit.ly/java-04-20</a:t>
            </a:r>
          </a:p>
          <a:p>
            <a:pPr marL="0" indent="0">
              <a:buNone/>
            </a:pPr>
            <a:endParaRPr lang="cs-CZ" smtClean="0"/>
          </a:p>
          <a:p>
            <a:pPr marL="0" indent="0">
              <a:buNone/>
              <a:tabLst>
                <a:tab pos="1524000" algn="l"/>
                <a:tab pos="5918200" algn="l"/>
              </a:tabLst>
            </a:pPr>
            <a:r>
              <a:rPr lang="cs-CZ" smtClean="0"/>
              <a:t>22. 4. 2017	Czechitas </a:t>
            </a:r>
            <a:r>
              <a:rPr lang="cs-CZ"/>
              <a:t>Tvořím </a:t>
            </a:r>
            <a:r>
              <a:rPr lang="cs-CZ" smtClean="0"/>
              <a:t>web</a:t>
            </a:r>
            <a:r>
              <a:rPr lang="cs-CZ"/>
              <a:t/>
            </a:r>
            <a:br>
              <a:rPr lang="cs-CZ"/>
            </a:br>
            <a:r>
              <a:rPr lang="cs-CZ" smtClean="0"/>
              <a:t>	Global </a:t>
            </a:r>
            <a:r>
              <a:rPr lang="cs-CZ" smtClean="0"/>
              <a:t>Microsoft Azure </a:t>
            </a:r>
            <a:r>
              <a:rPr lang="cs-CZ" smtClean="0"/>
              <a:t>Bootcamp</a:t>
            </a:r>
          </a:p>
          <a:p>
            <a:pPr marL="0" indent="0">
              <a:buNone/>
              <a:tabLst>
                <a:tab pos="1524000" algn="l"/>
                <a:tab pos="5918200" algn="l"/>
              </a:tabLst>
            </a:pPr>
            <a:endParaRPr lang="cs-CZ" smtClean="0"/>
          </a:p>
          <a:p>
            <a:pPr marL="0" indent="0">
              <a:buNone/>
              <a:tabLst>
                <a:tab pos="1524000" algn="l"/>
                <a:tab pos="5918200" algn="l"/>
              </a:tabLst>
            </a:pPr>
            <a:r>
              <a:rPr lang="cs-CZ" smtClean="0"/>
              <a:t>12. 4. 1947	první elektronický počítač ENIAC</a:t>
            </a:r>
            <a:endParaRPr lang="cs-CZ"/>
          </a:p>
          <a:p>
            <a:pPr marL="0" indent="0">
              <a:buNone/>
              <a:tabLst>
                <a:tab pos="1524000" algn="l"/>
                <a:tab pos="5918200" algn="l"/>
              </a:tabLst>
            </a:pPr>
            <a:r>
              <a:rPr lang="cs-CZ"/>
              <a:t>	</a:t>
            </a:r>
            <a:r>
              <a:rPr lang="cs-CZ" smtClean="0"/>
              <a:t>(první programátorky byly ženy)</a:t>
            </a:r>
            <a:endParaRPr lang="cs-C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2</a:t>
            </a:fld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275856" y="1779662"/>
            <a:ext cx="1872208" cy="48605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SzPct val="100000"/>
              <a:buFont typeface="Calibri" panose="020F0502020204030204" pitchFamily="34" charset="0"/>
              <a:buChar char="●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●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mtClean="0"/>
              <a:t>mezera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4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Termíny lekcí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smtClean="0"/>
              <a:t>23. 2. 2017</a:t>
            </a:r>
          </a:p>
          <a:p>
            <a:pPr marL="0" indent="0">
              <a:buNone/>
            </a:pPr>
            <a:r>
              <a:rPr lang="cs-CZ" smtClean="0"/>
              <a:t>2. 3. 2017</a:t>
            </a:r>
          </a:p>
          <a:p>
            <a:pPr marL="0" indent="0">
              <a:buNone/>
            </a:pPr>
            <a:r>
              <a:rPr lang="cs-CZ" smtClean="0"/>
              <a:t>9. 3. 2017</a:t>
            </a:r>
          </a:p>
          <a:p>
            <a:pPr marL="0" indent="0">
              <a:buNone/>
            </a:pPr>
            <a:r>
              <a:rPr lang="cs-CZ" smtClean="0"/>
              <a:t>16. 3. 2017</a:t>
            </a:r>
          </a:p>
          <a:p>
            <a:pPr marL="0" indent="0">
              <a:buNone/>
            </a:pPr>
            <a:r>
              <a:rPr lang="cs-CZ" smtClean="0"/>
              <a:t>23. 3. 2017</a:t>
            </a:r>
          </a:p>
          <a:p>
            <a:pPr marL="0" indent="0">
              <a:buNone/>
            </a:pPr>
            <a:r>
              <a:rPr lang="cs-CZ" smtClean="0"/>
              <a:t>(vynechaný týden)</a:t>
            </a:r>
          </a:p>
          <a:p>
            <a:pPr marL="0" indent="0">
              <a:buNone/>
            </a:pPr>
            <a:r>
              <a:rPr lang="cs-CZ" smtClean="0"/>
              <a:t>6. 4. 2017</a:t>
            </a:r>
          </a:p>
          <a:p>
            <a:pPr marL="0" indent="0">
              <a:buNone/>
            </a:pPr>
            <a:r>
              <a:rPr lang="cs-CZ" smtClean="0"/>
              <a:t>13. 4. 2017</a:t>
            </a:r>
          </a:p>
          <a:p>
            <a:pPr marL="0" indent="0">
              <a:buNone/>
            </a:pPr>
            <a:r>
              <a:rPr lang="cs-CZ" b="1" smtClean="0"/>
              <a:t>20. 4. </a:t>
            </a:r>
            <a:r>
              <a:rPr lang="cs-CZ" b="1"/>
              <a:t>2017 (dnešní lekce)</a:t>
            </a:r>
            <a:endParaRPr lang="cs-CZ" b="1" smtClean="0"/>
          </a:p>
          <a:p>
            <a:pPr marL="0" indent="0">
              <a:buNone/>
            </a:pPr>
            <a:r>
              <a:rPr lang="cs-CZ" smtClean="0"/>
              <a:t>27. 4. 2017</a:t>
            </a:r>
          </a:p>
          <a:p>
            <a:pPr marL="0" indent="0">
              <a:buNone/>
            </a:pPr>
            <a:r>
              <a:rPr lang="cs-CZ" smtClean="0"/>
              <a:t>4. 5. 2017</a:t>
            </a:r>
          </a:p>
          <a:p>
            <a:pPr marL="0" indent="0">
              <a:buNone/>
            </a:pPr>
            <a:r>
              <a:rPr lang="cs-CZ" smtClean="0"/>
              <a:t>11. 5. 2017</a:t>
            </a:r>
          </a:p>
          <a:p>
            <a:pPr marL="0" indent="0">
              <a:buNone/>
            </a:pPr>
            <a:r>
              <a:rPr lang="cs-CZ" smtClean="0"/>
              <a:t>18. 5. </a:t>
            </a:r>
            <a:r>
              <a:rPr lang="cs-CZ" smtClean="0"/>
              <a:t>2017</a:t>
            </a:r>
            <a:endParaRPr lang="cs-CZ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7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Plán na dnešní lekci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mtClean="0"/>
              <a:t>Java </a:t>
            </a:r>
            <a:r>
              <a:rPr lang="cs-CZ"/>
              <a:t>násobilka</a:t>
            </a:r>
          </a:p>
          <a:p>
            <a:r>
              <a:rPr lang="cs-CZ" smtClean="0"/>
              <a:t>Procvičování (samostatná práce)</a:t>
            </a:r>
          </a:p>
          <a:p>
            <a:pPr lvl="1"/>
            <a:r>
              <a:rPr lang="cs-CZ" smtClean="0"/>
              <a:t>Přihlašování uživatelů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49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Java násobilka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smtClean="0"/>
              <a:t>Třída</a:t>
            </a:r>
          </a:p>
          <a:p>
            <a:r>
              <a:rPr lang="cs-CZ" smtClean="0"/>
              <a:t>Objekt</a:t>
            </a:r>
          </a:p>
          <a:p>
            <a:endParaRPr lang="cs-CZ"/>
          </a:p>
          <a:p>
            <a:r>
              <a:rPr lang="cs-CZ" smtClean="0"/>
              <a:t>Lokální proměnná</a:t>
            </a:r>
          </a:p>
          <a:p>
            <a:pPr lvl="1"/>
            <a:r>
              <a:rPr lang="cs-CZ"/>
              <a:t>Jméno</a:t>
            </a:r>
          </a:p>
          <a:p>
            <a:pPr lvl="1"/>
            <a:r>
              <a:rPr lang="cs-CZ" smtClean="0"/>
              <a:t>Typ</a:t>
            </a:r>
          </a:p>
          <a:p>
            <a:r>
              <a:rPr lang="cs-CZ" smtClean="0"/>
              <a:t>Členská proměnná (objektu)</a:t>
            </a:r>
          </a:p>
          <a:p>
            <a:pPr lvl="1"/>
            <a:r>
              <a:rPr lang="cs-CZ" smtClean="0"/>
              <a:t>Jméno</a:t>
            </a:r>
          </a:p>
          <a:p>
            <a:pPr lvl="1"/>
            <a:r>
              <a:rPr lang="cs-CZ" smtClean="0"/>
              <a:t>Typ</a:t>
            </a:r>
          </a:p>
          <a:p>
            <a:r>
              <a:rPr lang="cs-CZ" smtClean="0"/>
              <a:t>Metoda</a:t>
            </a:r>
          </a:p>
          <a:p>
            <a:pPr lvl="1"/>
            <a:r>
              <a:rPr lang="cs-CZ" smtClean="0"/>
              <a:t>Jméno</a:t>
            </a:r>
          </a:p>
          <a:p>
            <a:pPr lvl="1"/>
            <a:r>
              <a:rPr lang="cs-CZ" smtClean="0"/>
              <a:t>Výstupní typ</a:t>
            </a:r>
          </a:p>
          <a:p>
            <a:pPr lvl="1"/>
            <a:r>
              <a:rPr lang="cs-CZ" smtClean="0"/>
              <a:t>Vstupní parametry</a:t>
            </a:r>
          </a:p>
          <a:p>
            <a:pPr lvl="2"/>
            <a:r>
              <a:rPr lang="cs-CZ" smtClean="0"/>
              <a:t>Vstupní parametr</a:t>
            </a:r>
          </a:p>
          <a:p>
            <a:pPr lvl="3"/>
            <a:r>
              <a:rPr lang="cs-CZ" smtClean="0"/>
              <a:t>Jméno</a:t>
            </a:r>
          </a:p>
          <a:p>
            <a:pPr lvl="3"/>
            <a:r>
              <a:rPr lang="cs-CZ" smtClean="0"/>
              <a:t>Typ</a:t>
            </a:r>
          </a:p>
          <a:p>
            <a:r>
              <a:rPr lang="cs-CZ" smtClean="0"/>
              <a:t>Vlastnost</a:t>
            </a:r>
            <a:endParaRPr lang="cs-CZ"/>
          </a:p>
          <a:p>
            <a:pPr lvl="1"/>
            <a:r>
              <a:rPr lang="cs-CZ"/>
              <a:t>Jméno</a:t>
            </a:r>
          </a:p>
          <a:p>
            <a:pPr lvl="1"/>
            <a:r>
              <a:rPr lang="cs-CZ"/>
              <a:t>Typ</a:t>
            </a:r>
          </a:p>
          <a:p>
            <a:pPr lvl="1"/>
            <a:r>
              <a:rPr lang="cs-CZ"/>
              <a:t>Čtení (metoda get)</a:t>
            </a:r>
          </a:p>
          <a:p>
            <a:pPr lvl="1"/>
            <a:r>
              <a:rPr lang="cs-CZ"/>
              <a:t>Zápis (metoda set</a:t>
            </a:r>
            <a:r>
              <a:rPr lang="cs-CZ" smtClean="0"/>
              <a:t>)</a:t>
            </a:r>
            <a:endParaRPr lang="cs-CZ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cs-CZ" smtClean="0"/>
              <a:t>Anotace</a:t>
            </a:r>
            <a:endParaRPr lang="cs-CZ"/>
          </a:p>
          <a:p>
            <a:pPr lvl="1"/>
            <a:r>
              <a:rPr lang="cs-CZ"/>
              <a:t>Nad třídou</a:t>
            </a:r>
          </a:p>
          <a:p>
            <a:pPr lvl="1"/>
            <a:r>
              <a:rPr lang="cs-CZ"/>
              <a:t>Nad metodou</a:t>
            </a:r>
          </a:p>
          <a:p>
            <a:pPr lvl="1"/>
            <a:r>
              <a:rPr lang="cs-CZ"/>
              <a:t>Před </a:t>
            </a:r>
            <a:r>
              <a:rPr lang="cs-CZ" smtClean="0"/>
              <a:t>parametrem</a:t>
            </a:r>
          </a:p>
          <a:p>
            <a:pPr lvl="1"/>
            <a:endParaRPr lang="cs-CZ"/>
          </a:p>
          <a:p>
            <a:r>
              <a:rPr lang="cs-CZ" smtClean="0"/>
              <a:t>Zdrojové texty v Javě (.java)</a:t>
            </a:r>
          </a:p>
          <a:p>
            <a:r>
              <a:rPr lang="cs-CZ" smtClean="0"/>
              <a:t>Přeložený kód (.class)</a:t>
            </a:r>
          </a:p>
          <a:p>
            <a:endParaRPr lang="cs-CZ"/>
          </a:p>
          <a:p>
            <a:r>
              <a:rPr lang="cs-CZ" smtClean="0"/>
              <a:t>Programátorské editory pro Javu (IDE)</a:t>
            </a:r>
          </a:p>
          <a:p>
            <a:pPr lvl="1"/>
            <a:r>
              <a:rPr lang="cs-CZ" smtClean="0"/>
              <a:t>IntelliJ IDEA</a:t>
            </a:r>
          </a:p>
          <a:p>
            <a:pPr lvl="1"/>
            <a:r>
              <a:rPr lang="cs-CZ" smtClean="0"/>
              <a:t>Eclipse</a:t>
            </a:r>
          </a:p>
          <a:p>
            <a:pPr lvl="1"/>
            <a:r>
              <a:rPr lang="cs-CZ" smtClean="0"/>
              <a:t>NetBeans</a:t>
            </a:r>
          </a:p>
          <a:p>
            <a:r>
              <a:rPr lang="cs-CZ" smtClean="0"/>
              <a:t>Další editory</a:t>
            </a:r>
          </a:p>
          <a:p>
            <a:pPr lvl="1"/>
            <a:r>
              <a:rPr lang="cs-CZ" smtClean="0"/>
              <a:t>Visual Studio</a:t>
            </a:r>
          </a:p>
          <a:p>
            <a:pPr lvl="1"/>
            <a:r>
              <a:rPr lang="cs-CZ" smtClean="0"/>
              <a:t>Atom</a:t>
            </a:r>
          </a:p>
          <a:p>
            <a:pPr lvl="1"/>
            <a:r>
              <a:rPr lang="cs-CZ" smtClean="0"/>
              <a:t>PSPad</a:t>
            </a:r>
          </a:p>
          <a:p>
            <a:pPr lvl="1"/>
            <a:r>
              <a:rPr lang="cs-CZ" smtClean="0"/>
              <a:t>Notepad++</a:t>
            </a:r>
          </a:p>
          <a:p>
            <a:pPr lvl="1"/>
            <a:endParaRPr lang="cs-CZ"/>
          </a:p>
          <a:p>
            <a:r>
              <a:rPr lang="cs-CZ" smtClean="0"/>
              <a:t>JDK</a:t>
            </a:r>
          </a:p>
          <a:p>
            <a:r>
              <a:rPr lang="cs-CZ" smtClean="0"/>
              <a:t>JRE</a:t>
            </a:r>
          </a:p>
          <a:p>
            <a:r>
              <a:rPr lang="cs-CZ" smtClean="0"/>
              <a:t>JVM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05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Zadání samostatné práce (1)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smtClean="0"/>
              <a:t>Vytvořte webovou aplikaci:</a:t>
            </a:r>
          </a:p>
          <a:p>
            <a:pPr lvl="1"/>
            <a:r>
              <a:rPr lang="cs-CZ"/>
              <a:t>Přihlašování:</a:t>
            </a:r>
          </a:p>
          <a:p>
            <a:pPr lvl="2"/>
            <a:r>
              <a:rPr lang="cs-CZ"/>
              <a:t>Načte uživatelské jméno a heslo</a:t>
            </a:r>
          </a:p>
          <a:p>
            <a:pPr lvl="2"/>
            <a:r>
              <a:rPr lang="cs-CZ"/>
              <a:t>Zobrazí </a:t>
            </a:r>
            <a:r>
              <a:rPr lang="cs-CZ" smtClean="0"/>
              <a:t>stránku </a:t>
            </a:r>
            <a:r>
              <a:rPr lang="cs-CZ"/>
              <a:t>s textem "Uživatel </a:t>
            </a:r>
            <a:r>
              <a:rPr lang="cs-CZ" smtClean="0"/>
              <a:t>xxx@yyy.zzz </a:t>
            </a:r>
            <a:r>
              <a:rPr lang="cs-CZ"/>
              <a:t>se úspěšně </a:t>
            </a:r>
            <a:r>
              <a:rPr lang="cs-CZ" smtClean="0"/>
              <a:t>přihlásil", pokud uživatel zadal správně uživatelské jméno a heslo, jinak původní stránku s chybou, </a:t>
            </a:r>
            <a:r>
              <a:rPr lang="cs-CZ"/>
              <a:t>pokud uživatelské jméno a heslo neodpovídají </a:t>
            </a:r>
            <a:r>
              <a:rPr lang="cs-CZ" smtClean="0"/>
              <a:t>zabudovaným konstantám</a:t>
            </a:r>
          </a:p>
          <a:p>
            <a:pPr lvl="3"/>
            <a:r>
              <a:rPr lang="cs-CZ"/>
              <a:t>Prozatím kontrolujte uživatelské jméno a heslo natvrdo podle </a:t>
            </a:r>
            <a:r>
              <a:rPr lang="cs-CZ" smtClean="0"/>
              <a:t>konstant:</a:t>
            </a:r>
          </a:p>
          <a:p>
            <a:pPr lvl="4"/>
            <a:r>
              <a:rPr lang="cs-CZ" smtClean="0"/>
              <a:t>"</a:t>
            </a:r>
            <a:r>
              <a:rPr lang="cs-CZ"/>
              <a:t>clark.kent@dailyplanet.com" a </a:t>
            </a:r>
            <a:r>
              <a:rPr lang="cs-CZ" smtClean="0"/>
              <a:t>"I/am/Superman"</a:t>
            </a:r>
          </a:p>
          <a:p>
            <a:pPr lvl="4"/>
            <a:r>
              <a:rPr lang="cs-CZ" smtClean="0"/>
              <a:t>"loise.lane@dailyplanet.com</a:t>
            </a:r>
            <a:r>
              <a:rPr lang="cs-CZ"/>
              <a:t>" a </a:t>
            </a:r>
            <a:r>
              <a:rPr lang="cs-CZ" smtClean="0"/>
              <a:t>"I-love-Superman"</a:t>
            </a:r>
            <a:endParaRPr lang="cs-CZ"/>
          </a:p>
          <a:p>
            <a:pPr lvl="3"/>
            <a:r>
              <a:rPr lang="cs-CZ" smtClean="0"/>
              <a:t>Uživatelské jméno je vždy ve formátu emailové adresy</a:t>
            </a:r>
          </a:p>
          <a:p>
            <a:pPr lvl="4"/>
            <a:r>
              <a:rPr lang="cs-CZ" smtClean="0"/>
              <a:t>Pokud ho uživatel v tomto formátu nezadal, vypište chybu a doporučte mu správný formát</a:t>
            </a:r>
          </a:p>
          <a:p>
            <a:pPr lvl="4"/>
            <a:r>
              <a:rPr lang="cs-CZ" smtClean="0"/>
              <a:t>Jak zkontrolovat email? Hledejte na internetu klíčová </a:t>
            </a:r>
            <a:r>
              <a:rPr lang="cs-CZ"/>
              <a:t>slova </a:t>
            </a:r>
            <a:r>
              <a:rPr lang="cs-CZ" b="1"/>
              <a:t>email </a:t>
            </a:r>
            <a:r>
              <a:rPr lang="cs-CZ" b="1" smtClean="0"/>
              <a:t>regex</a:t>
            </a:r>
            <a:endParaRPr lang="cs-CZ" smtClean="0"/>
          </a:p>
          <a:p>
            <a:pPr lvl="3"/>
            <a:r>
              <a:rPr lang="cs-CZ" smtClean="0"/>
              <a:t>Na výsledné stránce se vypisuje text "Uživatel UZIVATELSKE_JMENO se úspěšně přihlásil“ podle políčka z úspěšně odeslaného formuláře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32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Zadání samostatné práce (2)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mtClean="0"/>
              <a:t>Vytvořte webovou aplikaci:</a:t>
            </a:r>
          </a:p>
          <a:p>
            <a:pPr lvl="1"/>
            <a:r>
              <a:rPr lang="cs-CZ" smtClean="0"/>
              <a:t>Registrace</a:t>
            </a:r>
            <a:r>
              <a:rPr lang="cs-CZ"/>
              <a:t>:</a:t>
            </a:r>
          </a:p>
          <a:p>
            <a:pPr lvl="2"/>
            <a:r>
              <a:rPr lang="cs-CZ"/>
              <a:t>Načte jméno, příjmení, </a:t>
            </a:r>
            <a:r>
              <a:rPr lang="cs-CZ" smtClean="0"/>
              <a:t>email</a:t>
            </a:r>
            <a:r>
              <a:rPr lang="cs-CZ"/>
              <a:t>, heslo, znovu heslo, telefon</a:t>
            </a:r>
          </a:p>
          <a:p>
            <a:pPr lvl="2"/>
            <a:r>
              <a:rPr lang="cs-CZ"/>
              <a:t>Zobrazí buď stránku o úspěšném vyplnění registračního formuláře, nebo zobrazí registrační formulář znovu a zvýrazní </a:t>
            </a:r>
            <a:r>
              <a:rPr lang="cs-CZ" smtClean="0"/>
              <a:t>chyby</a:t>
            </a:r>
          </a:p>
          <a:p>
            <a:pPr lvl="3"/>
            <a:r>
              <a:rPr lang="cs-CZ" smtClean="0"/>
              <a:t>Registrační údaje se nikam nebudou ukládat. Jedná se o cvičení pouze na kontrolování údajů ve formuláři, nikoliv na procesování registrací</a:t>
            </a:r>
            <a:endParaRPr lang="cs-CZ"/>
          </a:p>
          <a:p>
            <a:pPr lvl="3"/>
            <a:r>
              <a:rPr lang="cs-CZ"/>
              <a:t>Pravidla pro vstupní políčka:</a:t>
            </a:r>
          </a:p>
          <a:p>
            <a:pPr lvl="4"/>
            <a:r>
              <a:rPr lang="cs-CZ"/>
              <a:t>Jméno	alespoň 2 znaky</a:t>
            </a:r>
          </a:p>
          <a:p>
            <a:pPr lvl="4"/>
            <a:r>
              <a:rPr lang="cs-CZ"/>
              <a:t>Příjmení	alespoň 2 znaky</a:t>
            </a:r>
          </a:p>
          <a:p>
            <a:pPr lvl="4"/>
            <a:r>
              <a:rPr lang="cs-CZ"/>
              <a:t>Email	musí odpovídat regulárnímu výrazu, který najdete na internetu (hledejte klíčová slova </a:t>
            </a:r>
            <a:r>
              <a:rPr lang="cs-CZ" b="1"/>
              <a:t>email regex</a:t>
            </a:r>
            <a:r>
              <a:rPr lang="cs-CZ"/>
              <a:t>)</a:t>
            </a:r>
          </a:p>
          <a:p>
            <a:pPr lvl="4"/>
            <a:r>
              <a:rPr lang="cs-CZ"/>
              <a:t>Heslo	musí mít alespoň 8 znaků, musí obsahovat malá a velká písmena, alespoň jeden ze znaků </a:t>
            </a:r>
            <a:r>
              <a:rPr lang="cs-CZ" smtClean="0"/>
              <a:t>!@#$%^&amp;*-</a:t>
            </a:r>
            <a:endParaRPr lang="cs-CZ"/>
          </a:p>
          <a:p>
            <a:pPr lvl="4"/>
            <a:r>
              <a:rPr lang="cs-CZ"/>
              <a:t>Znovu heslo	musí být stejné jako první heslo</a:t>
            </a:r>
          </a:p>
          <a:p>
            <a:pPr lvl="4"/>
            <a:r>
              <a:rPr lang="cs-CZ"/>
              <a:t>Telefon	musí být </a:t>
            </a:r>
            <a:r>
              <a:rPr lang="cs-CZ" smtClean="0"/>
              <a:t>alespoň </a:t>
            </a:r>
            <a:r>
              <a:rPr lang="cs-CZ"/>
              <a:t>8 znaků. Smí obsahovat jen mezeru, číslice a znak </a:t>
            </a:r>
            <a:r>
              <a:rPr lang="cs-CZ" smtClean="0"/>
              <a:t>+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mtClean="0"/>
              <a:t>Zadání samostatné práce (3)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mtClean="0"/>
              <a:t>Vytvořte webovou aplikaci:</a:t>
            </a:r>
          </a:p>
          <a:p>
            <a:pPr lvl="1"/>
            <a:r>
              <a:rPr lang="cs-CZ" smtClean="0"/>
              <a:t>Obnova zapomenutého hesla:</a:t>
            </a:r>
            <a:endParaRPr lang="cs-CZ"/>
          </a:p>
          <a:p>
            <a:pPr lvl="2"/>
            <a:r>
              <a:rPr lang="cs-CZ"/>
              <a:t>Načte email</a:t>
            </a:r>
          </a:p>
          <a:p>
            <a:pPr lvl="2"/>
            <a:r>
              <a:rPr lang="cs-CZ"/>
              <a:t>Zobrazí buď stránku o tom, že uživateli byla zaslána na email výzva ke změně hesla nebo, pokud nebyl zadán smysluplný email (viz validace minule), přezobrazí původní stránku s neplatně zadanou hodnotou a umožní uživateli zadat email </a:t>
            </a:r>
            <a:r>
              <a:rPr lang="cs-CZ" smtClean="0"/>
              <a:t>znovu</a:t>
            </a:r>
          </a:p>
          <a:p>
            <a:pPr lvl="3"/>
            <a:r>
              <a:rPr lang="cs-CZ" smtClean="0"/>
              <a:t>Z bezpečnostních důvodů se nevypisuje informace, že zadaný email je neznámý</a:t>
            </a:r>
          </a:p>
          <a:p>
            <a:pPr lvl="3"/>
            <a:r>
              <a:rPr lang="cs-CZ" smtClean="0"/>
              <a:t>To znamená, že pokud je v platném formátu, vždy se zobrazí info o odeslání emailu</a:t>
            </a:r>
            <a:endParaRPr lang="cs-CZ"/>
          </a:p>
          <a:p>
            <a:pPr lvl="1"/>
            <a:endParaRPr lang="cs-CZ" smtClean="0"/>
          </a:p>
          <a:p>
            <a:pPr lvl="1"/>
            <a:r>
              <a:rPr lang="cs-CZ" smtClean="0"/>
              <a:t>Kompletní přihlašování uživatele</a:t>
            </a:r>
          </a:p>
          <a:p>
            <a:pPr lvl="2"/>
            <a:r>
              <a:rPr lang="cs-CZ" smtClean="0"/>
              <a:t>Nyní </a:t>
            </a:r>
            <a:r>
              <a:rPr lang="cs-CZ"/>
              <a:t>spojte všechny tři předchozí </a:t>
            </a:r>
            <a:r>
              <a:rPr lang="cs-CZ" smtClean="0"/>
              <a:t>aplikace </a:t>
            </a:r>
            <a:r>
              <a:rPr lang="cs-CZ"/>
              <a:t>do jedné </a:t>
            </a:r>
            <a:r>
              <a:rPr lang="cs-CZ" smtClean="0"/>
              <a:t>aplikace</a:t>
            </a:r>
          </a:p>
          <a:p>
            <a:pPr lvl="2"/>
            <a:r>
              <a:rPr lang="cs-CZ" smtClean="0"/>
              <a:t>Na přihlašovací obrazovce bude odkaz na registraci uživatele a odkaz na obnovu zapomenutého hesla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B36F6-5E53-4661-BD1D-54F426C9D77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76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Kamil Sevecek Czechitas New">
      <a:dk1>
        <a:sysClr val="windowText" lastClr="000000"/>
      </a:dk1>
      <a:lt1>
        <a:sysClr val="window" lastClr="FFFFFF"/>
      </a:lt1>
      <a:dk2>
        <a:srgbClr val="2B3990"/>
      </a:dk2>
      <a:lt2>
        <a:srgbClr val="E7E6E6"/>
      </a:lt2>
      <a:accent1>
        <a:srgbClr val="EB008B"/>
      </a:accent1>
      <a:accent2>
        <a:srgbClr val="FFCB04"/>
      </a:accent2>
      <a:accent3>
        <a:srgbClr val="F36F21"/>
      </a:accent3>
      <a:accent4>
        <a:srgbClr val="8CC63E"/>
      </a:accent4>
      <a:accent5>
        <a:srgbClr val="00BFE7"/>
      </a:accent5>
      <a:accent6>
        <a:srgbClr val="91268F"/>
      </a:accent6>
      <a:hlink>
        <a:srgbClr val="EB008B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accent4"/>
        </a:solidFill>
        <a:ln w="28575">
          <a:solidFill>
            <a:schemeClr val="accent3"/>
          </a:solidFill>
          <a:prstDash val="sysDash"/>
        </a:ln>
      </a:spPr>
      <a:bodyPr wrap="square" rtlCol="0" anchor="ctr">
        <a:normAutofit/>
      </a:bodyPr>
      <a:lstStyle>
        <a:defPPr>
          <a:defRPr smtClean="0">
            <a:solidFill>
              <a:schemeClr val="accent3"/>
            </a:solidFill>
            <a:latin typeface="Consolas" panose="020B0609020204030204" pitchFamily="49" charset="0"/>
            <a:cs typeface="Consolas" panose="020B0609020204030204" pitchFamily="49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38880</TotalTime>
  <Words>517</Words>
  <Application>Microsoft Office PowerPoint</Application>
  <PresentationFormat>On-screen Show (16:9)</PresentationFormat>
  <Paragraphs>120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Java 2 Web</vt:lpstr>
      <vt:lpstr>Java 2 Web</vt:lpstr>
      <vt:lpstr>Termíny lekcí</vt:lpstr>
      <vt:lpstr>Plán na dnešní lekci</vt:lpstr>
      <vt:lpstr>Java násobilka</vt:lpstr>
      <vt:lpstr>Zadání samostatné práce (1)</vt:lpstr>
      <vt:lpstr>Zadání samostatné práce (2)</vt:lpstr>
      <vt:lpstr>Zadání samostatné práce (3)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Czechitas</dc:title>
  <dc:creator>Kamil Sevecek</dc:creator>
  <cp:lastModifiedBy>Kamil</cp:lastModifiedBy>
  <cp:revision>286</cp:revision>
  <dcterms:created xsi:type="dcterms:W3CDTF">2014-11-22T17:30:28Z</dcterms:created>
  <dcterms:modified xsi:type="dcterms:W3CDTF">2017-04-20T10:29:26Z</dcterms:modified>
</cp:coreProperties>
</file>