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3" r:id="rId4"/>
    <p:sldId id="270" r:id="rId5"/>
    <p:sldId id="268" r:id="rId6"/>
    <p:sldId id="275" r:id="rId7"/>
  </p:sldIdLst>
  <p:sldSz cx="9144000" cy="5143500" type="screen16x9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16EAF65-D377-40EF-B254-E590F32DD3CA}">
          <p14:sldIdLst>
            <p14:sldId id="256"/>
            <p14:sldId id="258"/>
            <p14:sldId id="263"/>
            <p14:sldId id="270"/>
            <p14:sldId id="268"/>
            <p14:sldId id="275"/>
          </p14:sldIdLst>
        </p14:section>
        <p14:section name="Demo slides" id="{4EF3FB0E-A9E1-4F89-992C-CB07934C619A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183BD"/>
    <a:srgbClr val="FB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1010101-0101-0101-AAAA-ABCDEF010101}" styleName="Sevecek.net Table Style">
    <a:tblBg>
      <a:effect>
        <a:effectLst/>
      </a:effect>
    </a:tblBg>
    <a:wholeTbl>
      <a:tcTxStyle b="off" i="off">
        <a:fontRef idx="minor"/>
        <a:schemeClr val="dk2"/>
      </a:tcTxStyle>
      <a:tcStyle>
        <a:tcBdr>
          <a:left>
            <a:ln w="28575">
              <a:solidFill>
                <a:schemeClr val="accent3"/>
              </a:solidFill>
            </a:ln>
          </a:left>
          <a:right>
            <a:ln w="28575">
              <a:solidFill>
                <a:schemeClr val="accent3"/>
              </a:solidFill>
            </a:ln>
          </a:right>
          <a:top>
            <a:ln w="28575">
              <a:solidFill>
                <a:schemeClr val="accent3"/>
              </a:solidFill>
            </a:ln>
          </a:top>
          <a:bottom>
            <a:ln w="28575">
              <a:solidFill>
                <a:schemeClr val="accent3"/>
              </a:solidFill>
            </a:ln>
          </a:bottom>
          <a:insideH>
            <a:ln w="9525">
              <a:solidFill>
                <a:schemeClr val="accent3"/>
              </a:solidFill>
            </a:ln>
          </a:insideH>
          <a:insideV>
            <a:ln w="9525">
              <a:solidFill>
                <a:schemeClr val="accent3"/>
              </a:solidFill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lt1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lt2"/>
          </a:solidFill>
        </a:fill>
      </a:tcStyle>
    </a:band2H>
    <a:firstRow>
      <a:tcTxStyle b="on"/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97495" autoAdjust="0"/>
  </p:normalViewPr>
  <p:slideViewPr>
    <p:cSldViewPr>
      <p:cViewPr>
        <p:scale>
          <a:sx n="73" d="100"/>
          <a:sy n="73" d="100"/>
        </p:scale>
        <p:origin x="-1382" y="-787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76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52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A5E3-E505-4C89-805A-5DA4633D1535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64AA-99FC-4906-9287-066A51C52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Prace\!Courses\332. Czechitas - Java 2 Web\Sablona Czechitas\dolni-pozad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64024"/>
            <a:ext cx="9143405" cy="128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ace\!Courses\332. Czechitas - Java 2 Web\Sablona Czechitas\horni-pozadi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40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571750"/>
            <a:ext cx="5867548" cy="665719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pic>
        <p:nvPicPr>
          <p:cNvPr id="1028" name="Picture 4" descr="C:\Prace\!Courses\332. Czechitas - Java 2 Web\Sablona Czechitas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18" y="2858886"/>
            <a:ext cx="2339528" cy="75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3249206"/>
            <a:ext cx="5102365" cy="614818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GB"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pic>
        <p:nvPicPr>
          <p:cNvPr id="1195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81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688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ctr">
            <a:normAutofit/>
          </a:bodyPr>
          <a:lstStyle>
            <a:lvl1pPr algn="ctr">
              <a:defRPr lang="en-GB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20796"/>
            <a:ext cx="7772400" cy="6390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798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4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8928992" cy="1998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787774"/>
            <a:ext cx="8928992" cy="1998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66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88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42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81540"/>
            <a:ext cx="892899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ln w="9525">
                  <a:noFill/>
                </a:ln>
                <a:solidFill>
                  <a:schemeClr val="tx1"/>
                </a:solidFill>
              </a:defRPr>
            </a:lvl1pPr>
          </a:lstStyle>
          <a:p>
            <a:fld id="{42302832-0D35-4604-9536-04DF49A2C0E6}" type="datetime1">
              <a:rPr lang="en-GB" smtClean="0"/>
              <a:pPr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2000" y="4860000"/>
            <a:ext cx="32400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fld id="{499B36F6-5E53-4661-BD1D-54F426C9D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3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6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Open Sans" pitchFamily="34" charset="0"/>
          <a:ea typeface="Open Sans" pitchFamily="34" charset="0"/>
          <a:cs typeface="Open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32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8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Java 2</a:t>
            </a:r>
            <a:r>
              <a:rPr lang="cs-CZ" smtClean="0"/>
              <a:t> Web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Lekce </a:t>
            </a:r>
            <a:r>
              <a:rPr lang="cs-CZ" smtClean="0"/>
              <a:t>10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08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mtClean="0"/>
              <a:t>WIFI: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WLAN_FI</a:t>
            </a:r>
          </a:p>
          <a:p>
            <a:pPr lvl="1"/>
            <a:r>
              <a:rPr lang="cs-CZ" smtClean="0"/>
              <a:t>Po připojení běžte na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http://wifi.fi.muni.cz/</a:t>
            </a:r>
          </a:p>
          <a:p>
            <a:pPr lvl="1"/>
            <a:r>
              <a:rPr lang="cs-CZ" smtClean="0"/>
              <a:t>Login: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kurzczechitas</a:t>
            </a:r>
          </a:p>
          <a:p>
            <a:pPr lvl="1"/>
            <a:r>
              <a:rPr lang="cs-CZ" smtClean="0"/>
              <a:t>Heslo: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coding started</a:t>
            </a:r>
          </a:p>
          <a:p>
            <a:pPr lvl="1"/>
            <a:endParaRPr lang="cs-CZ" smtClean="0"/>
          </a:p>
          <a:p>
            <a:endParaRPr lang="cs-CZ"/>
          </a:p>
          <a:p>
            <a:pPr marL="0" indent="0">
              <a:buNone/>
            </a:pPr>
            <a:r>
              <a:rPr lang="cs-CZ" smtClean="0"/>
              <a:t>Prezenční listina: </a:t>
            </a:r>
            <a:r>
              <a:rPr lang="cs-CZ" b="1" smtClean="0"/>
              <a:t>http://</a:t>
            </a:r>
            <a:r>
              <a:rPr lang="cs-CZ" b="1" smtClean="0"/>
              <a:t>bit.ly/java-05-04</a:t>
            </a:r>
            <a:endParaRPr lang="cs-CZ"/>
          </a:p>
          <a:p>
            <a:pPr marL="0" indent="0">
              <a:buNone/>
            </a:pPr>
            <a:r>
              <a:rPr lang="cs-CZ" b="1" smtClean="0"/>
              <a:t>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03848" y="2571750"/>
            <a:ext cx="648072" cy="558062"/>
          </a:xfrm>
          <a:prstGeom prst="straightConnector1">
            <a:avLst/>
          </a:prstGeom>
          <a:ln w="5715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Java 2 Web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2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817248" y="2931790"/>
            <a:ext cx="1872208" cy="4860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mtClean="0"/>
              <a:t>mezera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Termíny lekcí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mtClean="0"/>
              <a:t>23. 2. 2017</a:t>
            </a:r>
          </a:p>
          <a:p>
            <a:pPr marL="0" indent="0">
              <a:buNone/>
            </a:pPr>
            <a:r>
              <a:rPr lang="cs-CZ" smtClean="0"/>
              <a:t>2. 3. 2017</a:t>
            </a:r>
          </a:p>
          <a:p>
            <a:pPr marL="0" indent="0">
              <a:buNone/>
            </a:pPr>
            <a:r>
              <a:rPr lang="cs-CZ" smtClean="0"/>
              <a:t>9. 3. 2017</a:t>
            </a:r>
          </a:p>
          <a:p>
            <a:pPr marL="0" indent="0">
              <a:buNone/>
            </a:pPr>
            <a:r>
              <a:rPr lang="cs-CZ" smtClean="0"/>
              <a:t>16. 3. 2017</a:t>
            </a:r>
          </a:p>
          <a:p>
            <a:pPr marL="0" indent="0">
              <a:buNone/>
            </a:pPr>
            <a:r>
              <a:rPr lang="cs-CZ" smtClean="0"/>
              <a:t>23. 3. 2017</a:t>
            </a:r>
          </a:p>
          <a:p>
            <a:pPr marL="0" indent="0">
              <a:buNone/>
            </a:pPr>
            <a:r>
              <a:rPr lang="cs-CZ" smtClean="0"/>
              <a:t>(vynechaný týden)</a:t>
            </a:r>
          </a:p>
          <a:p>
            <a:pPr marL="0" indent="0">
              <a:buNone/>
            </a:pPr>
            <a:r>
              <a:rPr lang="cs-CZ" smtClean="0"/>
              <a:t>6. 4. 2017</a:t>
            </a:r>
          </a:p>
          <a:p>
            <a:pPr marL="0" indent="0">
              <a:buNone/>
            </a:pPr>
            <a:r>
              <a:rPr lang="cs-CZ" smtClean="0"/>
              <a:t>13. 4. 2017</a:t>
            </a:r>
          </a:p>
          <a:p>
            <a:pPr marL="0" indent="0">
              <a:buNone/>
            </a:pPr>
            <a:r>
              <a:rPr lang="cs-CZ" smtClean="0"/>
              <a:t>20. 4. 2017</a:t>
            </a:r>
          </a:p>
          <a:p>
            <a:pPr marL="0" indent="0">
              <a:buNone/>
            </a:pPr>
            <a:r>
              <a:rPr lang="cs-CZ" smtClean="0"/>
              <a:t>27. 4. </a:t>
            </a:r>
            <a:r>
              <a:rPr lang="cs-CZ" smtClean="0"/>
              <a:t>2017</a:t>
            </a:r>
            <a:endParaRPr lang="cs-CZ" smtClean="0"/>
          </a:p>
          <a:p>
            <a:pPr marL="0" indent="0">
              <a:buNone/>
            </a:pPr>
            <a:r>
              <a:rPr lang="cs-CZ" b="1" smtClean="0"/>
              <a:t>4. 5. </a:t>
            </a:r>
            <a:r>
              <a:rPr lang="cs-CZ" b="1" smtClean="0"/>
              <a:t>2017 </a:t>
            </a:r>
            <a:r>
              <a:rPr lang="cs-CZ" b="1"/>
              <a:t>(dnešní lekce)</a:t>
            </a:r>
            <a:endParaRPr lang="cs-CZ" b="1" smtClean="0"/>
          </a:p>
          <a:p>
            <a:pPr marL="0" indent="0">
              <a:buNone/>
            </a:pPr>
            <a:r>
              <a:rPr lang="cs-CZ" smtClean="0"/>
              <a:t>11. 5. 2017</a:t>
            </a:r>
          </a:p>
          <a:p>
            <a:pPr marL="0" indent="0">
              <a:buNone/>
            </a:pPr>
            <a:r>
              <a:rPr lang="cs-CZ" smtClean="0"/>
              <a:t>18. 5. 2017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Plán na dnešní lekci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Java </a:t>
            </a:r>
            <a:r>
              <a:rPr lang="cs-CZ" smtClean="0"/>
              <a:t>a </a:t>
            </a:r>
            <a:r>
              <a:rPr lang="cs-CZ" smtClean="0"/>
              <a:t>databáze</a:t>
            </a:r>
          </a:p>
          <a:p>
            <a:pPr lvl="1"/>
            <a:r>
              <a:rPr lang="cs-CZ" smtClean="0"/>
              <a:t>DataSource</a:t>
            </a:r>
          </a:p>
          <a:p>
            <a:pPr lvl="1"/>
            <a:r>
              <a:rPr lang="cs-CZ" smtClean="0"/>
              <a:t>JDBC Template</a:t>
            </a:r>
          </a:p>
          <a:p>
            <a:pPr lvl="1"/>
            <a:r>
              <a:rPr lang="cs-CZ" smtClean="0"/>
              <a:t>RowMapper</a:t>
            </a:r>
          </a:p>
          <a:p>
            <a:pPr lvl="1"/>
            <a:r>
              <a:rPr lang="cs-CZ" smtClean="0"/>
              <a:t>Repository</a:t>
            </a:r>
            <a:endParaRPr lang="cs-CZ" smtClean="0"/>
          </a:p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Java násobilka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mtClean="0"/>
              <a:t>Třída</a:t>
            </a:r>
          </a:p>
          <a:p>
            <a:r>
              <a:rPr lang="cs-CZ" smtClean="0"/>
              <a:t>Objekt</a:t>
            </a:r>
          </a:p>
          <a:p>
            <a:endParaRPr lang="cs-CZ"/>
          </a:p>
          <a:p>
            <a:r>
              <a:rPr lang="cs-CZ" smtClean="0"/>
              <a:t>Lokální proměnná</a:t>
            </a:r>
          </a:p>
          <a:p>
            <a:pPr lvl="1"/>
            <a:r>
              <a:rPr lang="cs-CZ"/>
              <a:t>Jméno</a:t>
            </a:r>
          </a:p>
          <a:p>
            <a:pPr lvl="1"/>
            <a:r>
              <a:rPr lang="cs-CZ" smtClean="0"/>
              <a:t>Typ</a:t>
            </a:r>
          </a:p>
          <a:p>
            <a:r>
              <a:rPr lang="cs-CZ" smtClean="0"/>
              <a:t>Členská proměnná (objektu)</a:t>
            </a:r>
          </a:p>
          <a:p>
            <a:pPr lvl="1"/>
            <a:r>
              <a:rPr lang="cs-CZ" smtClean="0"/>
              <a:t>Jméno</a:t>
            </a:r>
          </a:p>
          <a:p>
            <a:pPr lvl="1"/>
            <a:r>
              <a:rPr lang="cs-CZ" smtClean="0"/>
              <a:t>Typ</a:t>
            </a:r>
          </a:p>
          <a:p>
            <a:r>
              <a:rPr lang="cs-CZ" smtClean="0"/>
              <a:t>Metoda</a:t>
            </a:r>
          </a:p>
          <a:p>
            <a:pPr lvl="1"/>
            <a:r>
              <a:rPr lang="cs-CZ" smtClean="0"/>
              <a:t>Jméno</a:t>
            </a:r>
          </a:p>
          <a:p>
            <a:pPr lvl="1"/>
            <a:r>
              <a:rPr lang="cs-CZ" smtClean="0"/>
              <a:t>Výstupní typ</a:t>
            </a:r>
          </a:p>
          <a:p>
            <a:pPr lvl="1"/>
            <a:r>
              <a:rPr lang="cs-CZ" smtClean="0"/>
              <a:t>Vstupní parametry</a:t>
            </a:r>
          </a:p>
          <a:p>
            <a:pPr lvl="2"/>
            <a:r>
              <a:rPr lang="cs-CZ" smtClean="0"/>
              <a:t>Vstupní parametr</a:t>
            </a:r>
          </a:p>
          <a:p>
            <a:pPr lvl="3"/>
            <a:r>
              <a:rPr lang="cs-CZ" smtClean="0"/>
              <a:t>Jméno</a:t>
            </a:r>
          </a:p>
          <a:p>
            <a:pPr lvl="3"/>
            <a:r>
              <a:rPr lang="cs-CZ" smtClean="0"/>
              <a:t>Typ</a:t>
            </a:r>
          </a:p>
          <a:p>
            <a:r>
              <a:rPr lang="cs-CZ" smtClean="0"/>
              <a:t>Vlastnost</a:t>
            </a:r>
            <a:endParaRPr lang="cs-CZ"/>
          </a:p>
          <a:p>
            <a:pPr lvl="1"/>
            <a:r>
              <a:rPr lang="cs-CZ"/>
              <a:t>Jméno</a:t>
            </a:r>
          </a:p>
          <a:p>
            <a:pPr lvl="1"/>
            <a:r>
              <a:rPr lang="cs-CZ"/>
              <a:t>Typ</a:t>
            </a:r>
          </a:p>
          <a:p>
            <a:pPr lvl="1"/>
            <a:r>
              <a:rPr lang="cs-CZ"/>
              <a:t>Čtení (metoda get)</a:t>
            </a:r>
          </a:p>
          <a:p>
            <a:pPr lvl="1"/>
            <a:r>
              <a:rPr lang="cs-CZ"/>
              <a:t>Zápis (metoda set</a:t>
            </a:r>
            <a:r>
              <a:rPr lang="cs-CZ" smtClean="0"/>
              <a:t>)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mtClean="0"/>
              <a:t>Anotace</a:t>
            </a:r>
            <a:endParaRPr lang="cs-CZ"/>
          </a:p>
          <a:p>
            <a:pPr lvl="1"/>
            <a:r>
              <a:rPr lang="cs-CZ"/>
              <a:t>Nad třídou</a:t>
            </a:r>
          </a:p>
          <a:p>
            <a:pPr lvl="1"/>
            <a:r>
              <a:rPr lang="cs-CZ"/>
              <a:t>Nad metodou</a:t>
            </a:r>
          </a:p>
          <a:p>
            <a:pPr lvl="1"/>
            <a:r>
              <a:rPr lang="cs-CZ"/>
              <a:t>Před </a:t>
            </a:r>
            <a:r>
              <a:rPr lang="cs-CZ" smtClean="0"/>
              <a:t>parametrem</a:t>
            </a:r>
          </a:p>
          <a:p>
            <a:pPr lvl="1"/>
            <a:endParaRPr lang="cs-CZ"/>
          </a:p>
          <a:p>
            <a:r>
              <a:rPr lang="cs-CZ" smtClean="0"/>
              <a:t>Zdrojové texty v Javě (.java)</a:t>
            </a:r>
          </a:p>
          <a:p>
            <a:r>
              <a:rPr lang="cs-CZ" smtClean="0"/>
              <a:t>Přeložený kód (.class)</a:t>
            </a:r>
          </a:p>
          <a:p>
            <a:endParaRPr lang="cs-CZ"/>
          </a:p>
          <a:p>
            <a:r>
              <a:rPr lang="cs-CZ" smtClean="0"/>
              <a:t>Programátorské editory pro Javu (IDE)</a:t>
            </a:r>
          </a:p>
          <a:p>
            <a:pPr lvl="1"/>
            <a:r>
              <a:rPr lang="cs-CZ" smtClean="0"/>
              <a:t>IntelliJ IDEA</a:t>
            </a:r>
          </a:p>
          <a:p>
            <a:pPr lvl="1"/>
            <a:r>
              <a:rPr lang="cs-CZ" smtClean="0"/>
              <a:t>Eclipse</a:t>
            </a:r>
          </a:p>
          <a:p>
            <a:pPr lvl="1"/>
            <a:r>
              <a:rPr lang="cs-CZ" smtClean="0"/>
              <a:t>NetBeans</a:t>
            </a:r>
          </a:p>
          <a:p>
            <a:r>
              <a:rPr lang="cs-CZ" smtClean="0"/>
              <a:t>Další editory</a:t>
            </a:r>
          </a:p>
          <a:p>
            <a:pPr lvl="1"/>
            <a:r>
              <a:rPr lang="cs-CZ" smtClean="0"/>
              <a:t>Visual Studio</a:t>
            </a:r>
          </a:p>
          <a:p>
            <a:pPr lvl="1"/>
            <a:r>
              <a:rPr lang="cs-CZ" smtClean="0"/>
              <a:t>Atom</a:t>
            </a:r>
          </a:p>
          <a:p>
            <a:pPr lvl="1"/>
            <a:r>
              <a:rPr lang="cs-CZ" smtClean="0"/>
              <a:t>PSPad</a:t>
            </a:r>
          </a:p>
          <a:p>
            <a:pPr lvl="1"/>
            <a:r>
              <a:rPr lang="cs-CZ" smtClean="0"/>
              <a:t>Notepad++</a:t>
            </a:r>
          </a:p>
          <a:p>
            <a:pPr lvl="1"/>
            <a:endParaRPr lang="cs-CZ"/>
          </a:p>
          <a:p>
            <a:r>
              <a:rPr lang="cs-CZ" smtClean="0"/>
              <a:t>JDK</a:t>
            </a:r>
          </a:p>
          <a:p>
            <a:r>
              <a:rPr lang="cs-CZ" smtClean="0"/>
              <a:t>JRE</a:t>
            </a:r>
          </a:p>
          <a:p>
            <a:r>
              <a:rPr lang="cs-CZ" smtClean="0"/>
              <a:t>JVM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0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Jazyk</a:t>
            </a:r>
            <a:r>
              <a:rPr lang="en-US" dirty="0" smtClean="0"/>
              <a:t> SQL – </a:t>
            </a:r>
            <a:r>
              <a:rPr lang="en-US" dirty="0" err="1" smtClean="0"/>
              <a:t>vyhledávání</a:t>
            </a:r>
            <a:r>
              <a:rPr lang="en-US" dirty="0" smtClean="0"/>
              <a:t> </a:t>
            </a:r>
            <a:r>
              <a:rPr lang="en-US" dirty="0" err="1" smtClean="0"/>
              <a:t>záznamů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681540"/>
            <a:ext cx="8928992" cy="4050450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Výběr</a:t>
            </a:r>
            <a:r>
              <a:rPr lang="en-US" b="1" dirty="0" smtClean="0"/>
              <a:t>/</a:t>
            </a:r>
            <a:r>
              <a:rPr lang="en-US" b="1" dirty="0" err="1" smtClean="0"/>
              <a:t>vyhledání</a:t>
            </a:r>
            <a:r>
              <a:rPr lang="en-US" b="1" dirty="0" smtClean="0"/>
              <a:t> </a:t>
            </a:r>
            <a:r>
              <a:rPr lang="en-US" b="1" dirty="0" err="1" smtClean="0"/>
              <a:t>záznamu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>
                <a:solidFill>
                  <a:srgbClr val="FF33CC"/>
                </a:solidFill>
              </a:rPr>
              <a:t>SELECT</a:t>
            </a:r>
            <a:r>
              <a:rPr lang="en-US" dirty="0"/>
              <a:t> </a:t>
            </a:r>
            <a:r>
              <a:rPr lang="en-US" i="1" dirty="0"/>
              <a:t> sloupec1</a:t>
            </a:r>
            <a:r>
              <a:rPr lang="en-US" dirty="0" smtClean="0"/>
              <a:t>,</a:t>
            </a:r>
            <a:r>
              <a:rPr lang="en-US" i="1" dirty="0"/>
              <a:t>  sloupec2</a:t>
            </a:r>
            <a:r>
              <a:rPr lang="en-US" i="1" dirty="0" smtClean="0"/>
              <a:t>, </a:t>
            </a:r>
            <a:r>
              <a:rPr lang="en-US" i="1" dirty="0"/>
              <a:t>...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33CC"/>
                </a:solidFill>
              </a:rPr>
              <a:t>FROM</a:t>
            </a:r>
            <a:r>
              <a:rPr lang="en-US" dirty="0"/>
              <a:t> </a:t>
            </a:r>
            <a:r>
              <a:rPr lang="en-US" i="1" dirty="0"/>
              <a:t> </a:t>
            </a:r>
            <a:r>
              <a:rPr lang="en-US" i="1" dirty="0" err="1"/>
              <a:t>jmeno_tabulky</a:t>
            </a:r>
            <a:r>
              <a:rPr lang="en-US" dirty="0" smtClean="0"/>
              <a:t>;</a:t>
            </a:r>
            <a:r>
              <a:rPr lang="en-US" b="1" dirty="0"/>
              <a:t/>
            </a:r>
            <a:br>
              <a:rPr lang="en-US" b="1" dirty="0"/>
            </a:br>
            <a:endParaRPr lang="en-US" sz="1100" dirty="0" smtClean="0"/>
          </a:p>
          <a:p>
            <a:r>
              <a:rPr lang="en-US" b="1" dirty="0" err="1"/>
              <a:t>Výběr</a:t>
            </a:r>
            <a:r>
              <a:rPr lang="en-US" b="1" dirty="0"/>
              <a:t>/</a:t>
            </a:r>
            <a:r>
              <a:rPr lang="en-US" b="1" dirty="0" err="1"/>
              <a:t>vyhledání</a:t>
            </a:r>
            <a:r>
              <a:rPr lang="en-US" b="1" dirty="0"/>
              <a:t> </a:t>
            </a:r>
            <a:r>
              <a:rPr lang="en-US" b="1" dirty="0" err="1" smtClean="0"/>
              <a:t>záznamu</a:t>
            </a:r>
            <a:r>
              <a:rPr lang="en-US" b="1" dirty="0" smtClean="0"/>
              <a:t> </a:t>
            </a:r>
            <a:r>
              <a:rPr lang="en-US" b="1" dirty="0" err="1" smtClean="0"/>
              <a:t>při</a:t>
            </a:r>
            <a:r>
              <a:rPr lang="en-US" b="1" dirty="0" smtClean="0"/>
              <a:t> </a:t>
            </a:r>
            <a:r>
              <a:rPr lang="en-US" b="1" dirty="0" err="1" smtClean="0"/>
              <a:t>splnění</a:t>
            </a:r>
            <a:r>
              <a:rPr lang="en-US" b="1" dirty="0" smtClean="0"/>
              <a:t> </a:t>
            </a:r>
            <a:r>
              <a:rPr lang="en-US" b="1" dirty="0" err="1" smtClean="0"/>
              <a:t>podmínky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rgbClr val="FF33CC"/>
                </a:solidFill>
              </a:rPr>
              <a:t>SELECT</a:t>
            </a:r>
            <a:r>
              <a:rPr lang="en-US" dirty="0"/>
              <a:t> </a:t>
            </a:r>
            <a:r>
              <a:rPr lang="en-US" i="1" dirty="0"/>
              <a:t> sloupec1</a:t>
            </a:r>
            <a:r>
              <a:rPr lang="en-US" dirty="0"/>
              <a:t>,</a:t>
            </a:r>
            <a:r>
              <a:rPr lang="en-US" i="1" dirty="0"/>
              <a:t>  sloupec2, ...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33CC"/>
                </a:solidFill>
              </a:rPr>
              <a:t>FROM</a:t>
            </a:r>
            <a:r>
              <a:rPr lang="en-US" dirty="0"/>
              <a:t> </a:t>
            </a:r>
            <a:r>
              <a:rPr lang="en-US" i="1" dirty="0"/>
              <a:t> </a:t>
            </a:r>
            <a:r>
              <a:rPr lang="en-US" i="1" dirty="0" err="1" smtClean="0"/>
              <a:t>jmeno_tabulky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33CC"/>
                </a:solidFill>
              </a:rPr>
              <a:t>WHERE</a:t>
            </a:r>
            <a:r>
              <a:rPr lang="en-US" dirty="0"/>
              <a:t> </a:t>
            </a:r>
            <a:r>
              <a:rPr lang="en-US" i="1" dirty="0" err="1" smtClean="0"/>
              <a:t>podminka</a:t>
            </a:r>
            <a:r>
              <a:rPr lang="en-US" dirty="0" smtClean="0"/>
              <a:t>;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86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mil Sevecek Czechitas New">
      <a:dk1>
        <a:sysClr val="windowText" lastClr="000000"/>
      </a:dk1>
      <a:lt1>
        <a:sysClr val="window" lastClr="FFFFFF"/>
      </a:lt1>
      <a:dk2>
        <a:srgbClr val="2B3990"/>
      </a:dk2>
      <a:lt2>
        <a:srgbClr val="E7E6E6"/>
      </a:lt2>
      <a:accent1>
        <a:srgbClr val="EB008B"/>
      </a:accent1>
      <a:accent2>
        <a:srgbClr val="FFCB04"/>
      </a:accent2>
      <a:accent3>
        <a:srgbClr val="F36F21"/>
      </a:accent3>
      <a:accent4>
        <a:srgbClr val="8CC63E"/>
      </a:accent4>
      <a:accent5>
        <a:srgbClr val="00BFE7"/>
      </a:accent5>
      <a:accent6>
        <a:srgbClr val="91268F"/>
      </a:accent6>
      <a:hlink>
        <a:srgbClr val="EB008B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/>
        </a:solidFill>
        <a:ln w="28575">
          <a:solidFill>
            <a:schemeClr val="accent3"/>
          </a:solidFill>
          <a:prstDash val="sysDash"/>
        </a:ln>
      </a:spPr>
      <a:bodyPr wrap="square" rtlCol="0" anchor="ctr">
        <a:normAutofit/>
      </a:bodyPr>
      <a:lstStyle>
        <a:defPPr>
          <a:defRPr smtClean="0">
            <a:solidFill>
              <a:schemeClr val="accent3"/>
            </a:solidFill>
            <a:latin typeface="Consolas" panose="020B0609020204030204" pitchFamily="49" charset="0"/>
            <a:cs typeface="Consolas" panose="020B0609020204030204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38972</TotalTime>
  <Words>207</Words>
  <Application>Microsoft Office PowerPoint</Application>
  <PresentationFormat>On-screen Show (16:9)</PresentationFormat>
  <Paragraphs>83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Java 2 Web</vt:lpstr>
      <vt:lpstr>Java 2 Web</vt:lpstr>
      <vt:lpstr>Termíny lekcí</vt:lpstr>
      <vt:lpstr>Plán na dnešní lekci</vt:lpstr>
      <vt:lpstr>Java násobilka</vt:lpstr>
      <vt:lpstr>Jazyk SQL – vyhledávání záznamů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Czechitas</dc:title>
  <dc:creator>Kamil Sevecek</dc:creator>
  <cp:lastModifiedBy>Kamil</cp:lastModifiedBy>
  <cp:revision>298</cp:revision>
  <dcterms:created xsi:type="dcterms:W3CDTF">2014-11-22T17:30:28Z</dcterms:created>
  <dcterms:modified xsi:type="dcterms:W3CDTF">2017-05-04T15:26:18Z</dcterms:modified>
</cp:coreProperties>
</file>