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8" r:id="rId3"/>
    <p:sldId id="263" r:id="rId4"/>
    <p:sldId id="270" r:id="rId5"/>
    <p:sldId id="268" r:id="rId6"/>
    <p:sldId id="271" r:id="rId7"/>
    <p:sldId id="273" r:id="rId8"/>
    <p:sldId id="272" r:id="rId9"/>
  </p:sldIdLst>
  <p:sldSz cx="9144000" cy="5143500" type="screen16x9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E16EAF65-D377-40EF-B254-E590F32DD3CA}">
          <p14:sldIdLst>
            <p14:sldId id="256"/>
            <p14:sldId id="258"/>
            <p14:sldId id="263"/>
            <p14:sldId id="270"/>
            <p14:sldId id="268"/>
            <p14:sldId id="271"/>
            <p14:sldId id="273"/>
            <p14:sldId id="272"/>
          </p14:sldIdLst>
        </p14:section>
        <p14:section name="Demo slides" id="{4EF3FB0E-A9E1-4F89-992C-CB07934C619A}">
          <p14:sldIdLst/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183BD"/>
    <a:srgbClr val="FBF2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1010101-0101-0101-AAAA-ABCDEF010101}" styleName="Sevecek.net Table Style">
    <a:tblBg>
      <a:effect>
        <a:effectLst/>
      </a:effect>
    </a:tblBg>
    <a:wholeTbl>
      <a:tcTxStyle b="off" i="off">
        <a:fontRef idx="minor"/>
        <a:schemeClr val="dk2"/>
      </a:tcTxStyle>
      <a:tcStyle>
        <a:tcBdr>
          <a:left>
            <a:ln w="28575">
              <a:solidFill>
                <a:schemeClr val="accent3"/>
              </a:solidFill>
            </a:ln>
          </a:left>
          <a:right>
            <a:ln w="28575">
              <a:solidFill>
                <a:schemeClr val="accent3"/>
              </a:solidFill>
            </a:ln>
          </a:right>
          <a:top>
            <a:ln w="28575">
              <a:solidFill>
                <a:schemeClr val="accent3"/>
              </a:solidFill>
            </a:ln>
          </a:top>
          <a:bottom>
            <a:ln w="28575">
              <a:solidFill>
                <a:schemeClr val="accent3"/>
              </a:solidFill>
            </a:ln>
          </a:bottom>
          <a:insideH>
            <a:ln w="9525">
              <a:solidFill>
                <a:schemeClr val="accent3"/>
              </a:solidFill>
            </a:ln>
          </a:insideH>
          <a:insideV>
            <a:ln w="9525">
              <a:solidFill>
                <a:schemeClr val="accent3"/>
              </a:solidFill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solidFill>
            <a:schemeClr val="lt1"/>
          </a:solidFill>
        </a:fill>
      </a:tcStyle>
    </a:wholeTbl>
    <a:band1H>
      <a:tcStyle>
        <a:tcBdr/>
      </a:tcStyle>
    </a:band1H>
    <a:band2H>
      <a:tcStyle>
        <a:tcBdr/>
        <a:fill>
          <a:solidFill>
            <a:schemeClr val="lt2"/>
          </a:solidFill>
        </a:fill>
      </a:tcStyle>
    </a:band2H>
    <a:firstRow>
      <a:tcTxStyle b="on"/>
      <a:tcStyle>
        <a:tcBdr/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4" autoAdjust="0"/>
    <p:restoredTop sz="97495" autoAdjust="0"/>
  </p:normalViewPr>
  <p:slideViewPr>
    <p:cSldViewPr>
      <p:cViewPr>
        <p:scale>
          <a:sx n="110" d="100"/>
          <a:sy n="110" d="100"/>
        </p:scale>
        <p:origin x="-326" y="-192"/>
      </p:cViewPr>
      <p:guideLst>
        <p:guide orient="horz" pos="2160"/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8" d="100"/>
          <a:sy n="78" d="100"/>
        </p:scale>
        <p:origin x="-1762" y="-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2527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68A5E3-E505-4C89-805A-5DA4633D1535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B264AA-99FC-4906-9287-066A51C523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745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Prace\!Courses\332. Czechitas - Java 2 Web\Sablona Czechitas\dolni-pozad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864024"/>
            <a:ext cx="9143405" cy="1287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Prace\!Courses\332. Czechitas - Java 2 Web\Sablona Czechitas\horni-pozadi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405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5856" y="2571750"/>
            <a:ext cx="5867548" cy="665719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pic>
        <p:nvPicPr>
          <p:cNvPr id="1028" name="Picture 4" descr="C:\Prace\!Courses\332. Czechitas - Java 2 Web\Sablona Czechitas\logo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18" y="2858886"/>
            <a:ext cx="2339528" cy="757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79912" y="3249206"/>
            <a:ext cx="5102365" cy="614818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GB" sz="32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7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4860000"/>
            <a:ext cx="2133600" cy="248400"/>
          </a:xfrm>
        </p:spPr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  <p:pic>
        <p:nvPicPr>
          <p:cNvPr id="1195" name="Picture 17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4" y="4734836"/>
            <a:ext cx="8447097" cy="40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5814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4860000"/>
            <a:ext cx="2133600" cy="248400"/>
          </a:xfrm>
        </p:spPr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6886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28236"/>
            <a:ext cx="7772400" cy="1021556"/>
          </a:xfrm>
        </p:spPr>
        <p:txBody>
          <a:bodyPr anchor="ctr">
            <a:normAutofit/>
          </a:bodyPr>
          <a:lstStyle>
            <a:lvl1pPr algn="ctr">
              <a:defRPr lang="en-GB" sz="4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120796"/>
            <a:ext cx="7772400" cy="639086"/>
          </a:xfrm>
        </p:spPr>
        <p:txBody>
          <a:bodyPr anchor="ctr"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7" name="Picture 17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4" y="4734836"/>
            <a:ext cx="8447097" cy="40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97985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681540"/>
            <a:ext cx="4388296" cy="41044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81540"/>
            <a:ext cx="4388296" cy="41044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8" name="Picture 17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4" y="4734836"/>
            <a:ext cx="8447097" cy="40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548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681540"/>
            <a:ext cx="8928992" cy="199822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504" y="2787774"/>
            <a:ext cx="8928992" cy="19980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8" name="Picture 17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4" y="4734836"/>
            <a:ext cx="8447097" cy="40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4661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6" name="Picture 17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4" y="4734836"/>
            <a:ext cx="8447097" cy="40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5885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8842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3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04" y="681540"/>
            <a:ext cx="8928992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4860000"/>
            <a:ext cx="2133600" cy="24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ln w="9525">
                  <a:noFill/>
                </a:ln>
                <a:solidFill>
                  <a:schemeClr val="tx1"/>
                </a:solidFill>
              </a:defRPr>
            </a:lvl1pPr>
          </a:lstStyle>
          <a:p>
            <a:fld id="{42302832-0D35-4604-9536-04DF49A2C0E6}" type="datetime1">
              <a:rPr lang="en-GB" smtClean="0"/>
              <a:pPr/>
              <a:t>11/05/2017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2000" y="4860000"/>
            <a:ext cx="3240000" cy="24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 b="1">
                <a:ln>
                  <a:noFill/>
                </a:ln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860000"/>
            <a:ext cx="2133600" cy="24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 b="1">
                <a:ln>
                  <a:noFill/>
                </a:ln>
                <a:solidFill>
                  <a:schemeClr val="tx1"/>
                </a:solidFill>
              </a:defRPr>
            </a:lvl1pPr>
          </a:lstStyle>
          <a:p>
            <a:fld id="{499B36F6-5E53-4661-BD1D-54F426C9D7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731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7" r:id="rId3"/>
    <p:sldLayoutId id="2147483651" r:id="rId4"/>
    <p:sldLayoutId id="2147483652" r:id="rId5"/>
    <p:sldLayoutId id="2147483656" r:id="rId6"/>
    <p:sldLayoutId id="2147483654" r:id="rId7"/>
    <p:sldLayoutId id="2147483655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Open Sans" pitchFamily="34" charset="0"/>
          <a:ea typeface="Open Sans" pitchFamily="34" charset="0"/>
          <a:cs typeface="Open Sans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SzPct val="100000"/>
        <a:buFont typeface="Calibri" panose="020F0502020204030204" pitchFamily="34" charset="0"/>
        <a:buChar char="●"/>
        <a:defRPr sz="3200" kern="1200">
          <a:solidFill>
            <a:schemeClr val="tx1"/>
          </a:solidFill>
          <a:latin typeface="Open Sans" pitchFamily="34" charset="0"/>
          <a:ea typeface="Open Sans" pitchFamily="34" charset="0"/>
          <a:cs typeface="Open Sans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SzPct val="100000"/>
        <a:buFont typeface="Calibri" panose="020F0502020204030204" pitchFamily="34" charset="0"/>
        <a:buChar char="●"/>
        <a:defRPr sz="2800" kern="1200">
          <a:solidFill>
            <a:schemeClr val="tx1"/>
          </a:solidFill>
          <a:latin typeface="Open Sans" pitchFamily="34" charset="0"/>
          <a:ea typeface="Open Sans" pitchFamily="34" charset="0"/>
          <a:cs typeface="Open Sans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SzPct val="100000"/>
        <a:buFont typeface="Calibri" panose="020F0502020204030204" pitchFamily="34" charset="0"/>
        <a:buChar char="●"/>
        <a:defRPr sz="2400" kern="1200">
          <a:solidFill>
            <a:schemeClr val="tx1"/>
          </a:solidFill>
          <a:latin typeface="Open Sans" pitchFamily="34" charset="0"/>
          <a:ea typeface="Open Sans" pitchFamily="34" charset="0"/>
          <a:cs typeface="Open Sans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SzPct val="100000"/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Open Sans" pitchFamily="34" charset="0"/>
          <a:ea typeface="Open Sans" pitchFamily="34" charset="0"/>
          <a:cs typeface="Open Sans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SzPct val="100000"/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Open Sans" pitchFamily="34" charset="0"/>
          <a:ea typeface="Open Sans" pitchFamily="34" charset="0"/>
          <a:cs typeface="Open Sans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Java 2</a:t>
            </a:r>
            <a:r>
              <a:rPr lang="cs-CZ" smtClean="0"/>
              <a:t> Web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Lekce </a:t>
            </a:r>
            <a:r>
              <a:rPr lang="cs-CZ" smtClean="0"/>
              <a:t>11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0888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smtClean="0"/>
              <a:t>WIFI: </a:t>
            </a:r>
            <a:r>
              <a:rPr lang="cs-CZ" b="1" smtClean="0">
                <a:latin typeface="Consolas" pitchFamily="49" charset="0"/>
                <a:cs typeface="Consolas" pitchFamily="49" charset="0"/>
              </a:rPr>
              <a:t>WLAN_FI</a:t>
            </a:r>
          </a:p>
          <a:p>
            <a:pPr lvl="1"/>
            <a:r>
              <a:rPr lang="cs-CZ" smtClean="0"/>
              <a:t>Po připojení běžte na </a:t>
            </a:r>
            <a:r>
              <a:rPr lang="cs-CZ" b="1" smtClean="0">
                <a:latin typeface="Consolas" pitchFamily="49" charset="0"/>
                <a:cs typeface="Consolas" pitchFamily="49" charset="0"/>
              </a:rPr>
              <a:t>http://wifi.fi.muni.cz/</a:t>
            </a:r>
          </a:p>
          <a:p>
            <a:pPr lvl="1"/>
            <a:r>
              <a:rPr lang="cs-CZ" smtClean="0"/>
              <a:t>Login: </a:t>
            </a:r>
            <a:r>
              <a:rPr lang="cs-CZ" b="1" smtClean="0">
                <a:latin typeface="Consolas" pitchFamily="49" charset="0"/>
                <a:cs typeface="Consolas" pitchFamily="49" charset="0"/>
              </a:rPr>
              <a:t>kurzczechitas</a:t>
            </a:r>
          </a:p>
          <a:p>
            <a:pPr lvl="1"/>
            <a:r>
              <a:rPr lang="cs-CZ" smtClean="0"/>
              <a:t>Heslo: </a:t>
            </a:r>
            <a:r>
              <a:rPr lang="cs-CZ" b="1" smtClean="0">
                <a:latin typeface="Consolas" pitchFamily="49" charset="0"/>
                <a:cs typeface="Consolas" pitchFamily="49" charset="0"/>
              </a:rPr>
              <a:t>coding started</a:t>
            </a:r>
          </a:p>
          <a:p>
            <a:pPr lvl="1"/>
            <a:endParaRPr lang="cs-CZ" smtClean="0"/>
          </a:p>
          <a:p>
            <a:endParaRPr lang="cs-CZ"/>
          </a:p>
          <a:p>
            <a:pPr marL="0" indent="0">
              <a:buNone/>
            </a:pPr>
            <a:r>
              <a:rPr lang="cs-CZ" smtClean="0"/>
              <a:t>Prezenční listina: </a:t>
            </a:r>
            <a:r>
              <a:rPr lang="cs-CZ" b="1" smtClean="0"/>
              <a:t>http://</a:t>
            </a:r>
            <a:r>
              <a:rPr lang="cs-CZ" b="1" smtClean="0"/>
              <a:t>bit.ly/java-05-11</a:t>
            </a:r>
            <a:endParaRPr lang="cs-CZ"/>
          </a:p>
          <a:p>
            <a:pPr marL="0" indent="0">
              <a:buNone/>
            </a:pPr>
            <a:r>
              <a:rPr lang="cs-CZ" b="1" smtClean="0"/>
              <a:t> 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203848" y="2571750"/>
            <a:ext cx="648072" cy="558062"/>
          </a:xfrm>
          <a:prstGeom prst="straightConnector1">
            <a:avLst/>
          </a:prstGeom>
          <a:ln w="57150"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/>
              <a:t>Java 2 Web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2</a:t>
            </a:fld>
            <a:endParaRPr lang="en-GB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817248" y="2931790"/>
            <a:ext cx="1872208" cy="48605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SzPct val="100000"/>
              <a:buFont typeface="Calibri" panose="020F0502020204030204" pitchFamily="34" charset="0"/>
              <a:buChar char="●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SzPct val="100000"/>
              <a:buFont typeface="Calibri" panose="020F0502020204030204" pitchFamily="34" charset="0"/>
              <a:buChar char="●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SzPct val="100000"/>
              <a:buFont typeface="Calibri" panose="020F0502020204030204" pitchFamily="34" charset="0"/>
              <a:buChar char="●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SzPct val="100000"/>
              <a:buFont typeface="Calibri" panose="020F0502020204030204" pitchFamily="34" charset="0"/>
              <a:buChar char="●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SzPct val="100000"/>
              <a:buFont typeface="Calibri" panose="020F0502020204030204" pitchFamily="34" charset="0"/>
              <a:buChar char="●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mtClean="0"/>
              <a:t>mezera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48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Termíny lekcí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cs-CZ" smtClean="0"/>
              <a:t>23. 2. 2017</a:t>
            </a:r>
          </a:p>
          <a:p>
            <a:pPr marL="0" indent="0">
              <a:buNone/>
            </a:pPr>
            <a:r>
              <a:rPr lang="cs-CZ" smtClean="0"/>
              <a:t>2. 3. 2017</a:t>
            </a:r>
          </a:p>
          <a:p>
            <a:pPr marL="0" indent="0">
              <a:buNone/>
            </a:pPr>
            <a:r>
              <a:rPr lang="cs-CZ" smtClean="0"/>
              <a:t>9. 3. 2017</a:t>
            </a:r>
          </a:p>
          <a:p>
            <a:pPr marL="0" indent="0">
              <a:buNone/>
            </a:pPr>
            <a:r>
              <a:rPr lang="cs-CZ" smtClean="0"/>
              <a:t>16. 3. 2017</a:t>
            </a:r>
          </a:p>
          <a:p>
            <a:pPr marL="0" indent="0">
              <a:buNone/>
            </a:pPr>
            <a:r>
              <a:rPr lang="cs-CZ" smtClean="0"/>
              <a:t>23. 3. 2017</a:t>
            </a:r>
          </a:p>
          <a:p>
            <a:pPr marL="0" indent="0">
              <a:buNone/>
            </a:pPr>
            <a:r>
              <a:rPr lang="cs-CZ" smtClean="0"/>
              <a:t>(vynechaný týden)</a:t>
            </a:r>
          </a:p>
          <a:p>
            <a:pPr marL="0" indent="0">
              <a:buNone/>
            </a:pPr>
            <a:r>
              <a:rPr lang="cs-CZ" smtClean="0"/>
              <a:t>6. 4. 2017</a:t>
            </a:r>
          </a:p>
          <a:p>
            <a:pPr marL="0" indent="0">
              <a:buNone/>
            </a:pPr>
            <a:r>
              <a:rPr lang="cs-CZ" smtClean="0"/>
              <a:t>13. 4. 2017</a:t>
            </a:r>
          </a:p>
          <a:p>
            <a:pPr marL="0" indent="0">
              <a:buNone/>
            </a:pPr>
            <a:r>
              <a:rPr lang="cs-CZ" smtClean="0"/>
              <a:t>20. 4. 2017</a:t>
            </a:r>
          </a:p>
          <a:p>
            <a:pPr marL="0" indent="0">
              <a:buNone/>
            </a:pPr>
            <a:r>
              <a:rPr lang="cs-CZ" smtClean="0"/>
              <a:t>27. 4. 2017</a:t>
            </a:r>
          </a:p>
          <a:p>
            <a:pPr marL="0" indent="0">
              <a:buNone/>
            </a:pPr>
            <a:r>
              <a:rPr lang="cs-CZ" smtClean="0"/>
              <a:t>4. 5. </a:t>
            </a:r>
            <a:r>
              <a:rPr lang="cs-CZ" smtClean="0"/>
              <a:t>2017</a:t>
            </a:r>
            <a:endParaRPr lang="cs-CZ" smtClean="0"/>
          </a:p>
          <a:p>
            <a:pPr marL="0" indent="0">
              <a:buNone/>
            </a:pPr>
            <a:r>
              <a:rPr lang="cs-CZ" b="1" smtClean="0"/>
              <a:t>11. 5. </a:t>
            </a:r>
            <a:r>
              <a:rPr lang="cs-CZ" b="1" smtClean="0"/>
              <a:t>2017</a:t>
            </a:r>
            <a:r>
              <a:rPr lang="cs-CZ" b="1"/>
              <a:t> (dnešní lekce)</a:t>
            </a:r>
            <a:endParaRPr lang="cs-CZ" b="1" smtClean="0"/>
          </a:p>
          <a:p>
            <a:pPr marL="0" indent="0">
              <a:buNone/>
            </a:pPr>
            <a:r>
              <a:rPr lang="cs-CZ" smtClean="0"/>
              <a:t>18. 5. 2017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7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Plán na dnešní lekci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smtClean="0"/>
              <a:t>Hackathon 27. 5.</a:t>
            </a:r>
          </a:p>
          <a:p>
            <a:endParaRPr lang="cs-CZ" smtClean="0"/>
          </a:p>
          <a:p>
            <a:r>
              <a:rPr lang="cs-CZ" smtClean="0"/>
              <a:t>Poznámky k domácím úkolům</a:t>
            </a:r>
          </a:p>
          <a:p>
            <a:endParaRPr lang="cs-CZ"/>
          </a:p>
          <a:p>
            <a:r>
              <a:rPr lang="cs-CZ" smtClean="0"/>
              <a:t>Refaktoring přístupu do DB</a:t>
            </a:r>
            <a:endParaRPr lang="cs-CZ" smtClean="0"/>
          </a:p>
          <a:p>
            <a:pPr lvl="1"/>
            <a:r>
              <a:rPr lang="cs-CZ" smtClean="0"/>
              <a:t>DataSource</a:t>
            </a:r>
          </a:p>
          <a:p>
            <a:pPr lvl="1"/>
            <a:r>
              <a:rPr lang="cs-CZ" smtClean="0"/>
              <a:t>JDBC Template</a:t>
            </a:r>
          </a:p>
          <a:p>
            <a:pPr lvl="1"/>
            <a:r>
              <a:rPr lang="cs-CZ" smtClean="0"/>
              <a:t>RowMapper</a:t>
            </a:r>
          </a:p>
          <a:p>
            <a:pPr lvl="1"/>
            <a:r>
              <a:rPr lang="cs-CZ" smtClean="0"/>
              <a:t>Repository</a:t>
            </a:r>
          </a:p>
          <a:p>
            <a:endParaRPr lang="cs-CZ" smtClean="0"/>
          </a:p>
          <a:p>
            <a:r>
              <a:rPr lang="cs-CZ" smtClean="0"/>
              <a:t>Cloud – IaaS, PaaS, SaaS</a:t>
            </a:r>
          </a:p>
          <a:p>
            <a:r>
              <a:rPr lang="cs-CZ" smtClean="0"/>
              <a:t>Různé komerční cloudy</a:t>
            </a:r>
          </a:p>
          <a:p>
            <a:pPr lvl="1"/>
            <a:r>
              <a:rPr lang="cs-CZ" smtClean="0"/>
              <a:t>Azure, OpenShift, CloudFoundry, Amazon WS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49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Poznámky k domácím úkolům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smtClean="0"/>
              <a:t>Rozdíl mezi vlastností a členskou proměnnou</a:t>
            </a:r>
          </a:p>
          <a:p>
            <a:r>
              <a:rPr lang="cs-CZ" smtClean="0"/>
              <a:t>Používejte useBean v JSP</a:t>
            </a:r>
          </a:p>
          <a:p>
            <a:pPr lvl="1"/>
            <a:r>
              <a:rPr lang="cs-CZ" smtClean="0"/>
              <a:t>všímejte si warningů v JSP (ve formě žlutého pozadí)</a:t>
            </a:r>
          </a:p>
          <a:p>
            <a:endParaRPr lang="cs-CZ" smtClean="0"/>
          </a:p>
          <a:p>
            <a:r>
              <a:rPr lang="cs-CZ" smtClean="0"/>
              <a:t>V SQL se používají jména sloupečků v tabulce</a:t>
            </a:r>
          </a:p>
          <a:p>
            <a:r>
              <a:rPr lang="cs-CZ" smtClean="0"/>
              <a:t>V Javě se používají get+set metody</a:t>
            </a:r>
          </a:p>
          <a:p>
            <a:r>
              <a:rPr lang="cs-CZ" smtClean="0"/>
              <a:t>V JSP se používají vlastnosti objektů (odvozené z get+set metod)</a:t>
            </a:r>
            <a:endParaRPr lang="cs-CZ" smtClean="0"/>
          </a:p>
          <a:p>
            <a:endParaRPr lang="cs-CZ" smtClean="0"/>
          </a:p>
          <a:p>
            <a:r>
              <a:rPr lang="cs-CZ" smtClean="0"/>
              <a:t>Čtěte chybové hlášky</a:t>
            </a:r>
          </a:p>
          <a:p>
            <a:pPr lvl="1"/>
            <a:r>
              <a:rPr lang="cs-CZ" smtClean="0"/>
              <a:t>BadSqlGrammarException = máte špatně dotaz SQL</a:t>
            </a:r>
          </a:p>
          <a:p>
            <a:pPr lvl="1"/>
            <a:r>
              <a:rPr lang="cs-CZ" smtClean="0"/>
              <a:t>Could not get JDBC connection = neběží MySQL server</a:t>
            </a:r>
          </a:p>
          <a:p>
            <a:pPr lvl="1"/>
            <a:r>
              <a:rPr lang="cs-CZ" smtClean="0"/>
              <a:t>Některá vlastnost ve třídě odpovídající tabulce zůstala null? =&gt; dotaz SQL nemá správně přejmenované sloupečky (klauzule as)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05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Cloud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Cloud je velmi široký pojem</a:t>
            </a:r>
          </a:p>
          <a:p>
            <a:pPr marL="457200" lvl="1" indent="0">
              <a:buNone/>
            </a:pPr>
            <a:r>
              <a:rPr lang="cs-CZ" smtClean="0"/>
              <a:t>„Vaše data nebo aplikace běží na počítačích, o které se nestaráte vy“</a:t>
            </a:r>
          </a:p>
          <a:p>
            <a:r>
              <a:rPr lang="cs-CZ" smtClean="0"/>
              <a:t>Cloud pro běh aplikací</a:t>
            </a:r>
          </a:p>
          <a:p>
            <a:pPr lvl="1"/>
            <a:r>
              <a:rPr lang="cs-CZ" smtClean="0"/>
              <a:t>IaaS</a:t>
            </a:r>
          </a:p>
          <a:p>
            <a:pPr lvl="1"/>
            <a:r>
              <a:rPr lang="cs-CZ" smtClean="0"/>
              <a:t>PaaS</a:t>
            </a:r>
          </a:p>
          <a:p>
            <a:pPr lvl="1"/>
            <a:r>
              <a:rPr lang="cs-CZ" smtClean="0"/>
              <a:t>SaaS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004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Cloud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Cloud je velmi široký pojem</a:t>
            </a:r>
          </a:p>
          <a:p>
            <a:pPr marL="457200" lvl="1" indent="0">
              <a:buNone/>
            </a:pPr>
            <a:r>
              <a:rPr lang="cs-CZ" smtClean="0"/>
              <a:t>„Vaše data nebo aplikace běží na počítačích, o které se nestaráte vy“</a:t>
            </a:r>
          </a:p>
          <a:p>
            <a:r>
              <a:rPr lang="cs-CZ" smtClean="0"/>
              <a:t>Cloud pro běh aplikací</a:t>
            </a:r>
          </a:p>
          <a:p>
            <a:pPr lvl="1"/>
            <a:r>
              <a:rPr lang="cs-CZ" smtClean="0"/>
              <a:t>IaaS – Infrastructure as a Service</a:t>
            </a:r>
          </a:p>
          <a:p>
            <a:pPr lvl="1"/>
            <a:r>
              <a:rPr lang="cs-CZ" smtClean="0"/>
              <a:t>PaaS – Platform as a Service</a:t>
            </a:r>
          </a:p>
          <a:p>
            <a:pPr lvl="1"/>
            <a:r>
              <a:rPr lang="cs-CZ" smtClean="0"/>
              <a:t>SaaS – Software as a Service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028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Cloud pro běh aplikací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cs-CZ" smtClean="0"/>
              <a:t>IaaS</a:t>
            </a:r>
          </a:p>
          <a:p>
            <a:pPr lvl="1"/>
            <a:r>
              <a:rPr lang="cs-CZ" smtClean="0"/>
              <a:t>Typicky počítač (Linux / Windows) s přístupem přes vzdálenou plochu</a:t>
            </a:r>
          </a:p>
          <a:p>
            <a:pPr lvl="1"/>
            <a:r>
              <a:rPr lang="cs-CZ" smtClean="0"/>
              <a:t>Virtualizovaný pro lepší využití HW</a:t>
            </a:r>
          </a:p>
          <a:p>
            <a:pPr lvl="1"/>
            <a:r>
              <a:rPr lang="cs-CZ" smtClean="0"/>
              <a:t>Amazon Web Services</a:t>
            </a:r>
          </a:p>
          <a:p>
            <a:pPr lvl="1"/>
            <a:r>
              <a:rPr lang="cs-CZ" smtClean="0"/>
              <a:t>Microsoft Azure Virtual Machine</a:t>
            </a:r>
          </a:p>
          <a:p>
            <a:r>
              <a:rPr lang="cs-CZ" smtClean="0"/>
              <a:t>PaaS</a:t>
            </a:r>
          </a:p>
          <a:p>
            <a:pPr lvl="1"/>
            <a:r>
              <a:rPr lang="cs-CZ" smtClean="0"/>
              <a:t>RedHat OpenShift Container Platform</a:t>
            </a:r>
          </a:p>
          <a:p>
            <a:pPr lvl="1"/>
            <a:r>
              <a:rPr lang="cs-CZ" smtClean="0"/>
              <a:t>Pivotal CloudFoundry</a:t>
            </a:r>
          </a:p>
          <a:p>
            <a:r>
              <a:rPr lang="cs-CZ" smtClean="0"/>
              <a:t>IaaS + PaaS</a:t>
            </a:r>
          </a:p>
          <a:p>
            <a:pPr lvl="1"/>
            <a:r>
              <a:rPr lang="cs-CZ" b="1" smtClean="0"/>
              <a:t>Microsoft Azure Web Apps</a:t>
            </a:r>
          </a:p>
          <a:p>
            <a:pPr lvl="1"/>
            <a:r>
              <a:rPr lang="cs-CZ" b="1" smtClean="0"/>
              <a:t>RedHat OpenShift Online</a:t>
            </a:r>
          </a:p>
          <a:p>
            <a:pPr lvl="1"/>
            <a:r>
              <a:rPr lang="cs-CZ" smtClean="0"/>
              <a:t>Pivotal Web Services</a:t>
            </a:r>
          </a:p>
          <a:p>
            <a:pPr lvl="1"/>
            <a:r>
              <a:rPr lang="cs-CZ" smtClean="0"/>
              <a:t>Amazon Web Services Elastic Beanstalk</a:t>
            </a:r>
          </a:p>
          <a:p>
            <a:pPr lvl="1"/>
            <a:r>
              <a:rPr lang="cs-CZ" smtClean="0"/>
              <a:t>Heroku</a:t>
            </a:r>
          </a:p>
          <a:p>
            <a:pPr lvl="1"/>
            <a:r>
              <a:rPr lang="cs-CZ" smtClean="0"/>
              <a:t>Google App Engine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441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Kamil Sevecek Czechitas New">
      <a:dk1>
        <a:sysClr val="windowText" lastClr="000000"/>
      </a:dk1>
      <a:lt1>
        <a:sysClr val="window" lastClr="FFFFFF"/>
      </a:lt1>
      <a:dk2>
        <a:srgbClr val="2B3990"/>
      </a:dk2>
      <a:lt2>
        <a:srgbClr val="E7E6E6"/>
      </a:lt2>
      <a:accent1>
        <a:srgbClr val="EB008B"/>
      </a:accent1>
      <a:accent2>
        <a:srgbClr val="FFCB04"/>
      </a:accent2>
      <a:accent3>
        <a:srgbClr val="F36F21"/>
      </a:accent3>
      <a:accent4>
        <a:srgbClr val="8CC63E"/>
      </a:accent4>
      <a:accent5>
        <a:srgbClr val="00BFE7"/>
      </a:accent5>
      <a:accent6>
        <a:srgbClr val="91268F"/>
      </a:accent6>
      <a:hlink>
        <a:srgbClr val="EB008B"/>
      </a:hlink>
      <a:folHlink>
        <a:srgbClr val="7F7F7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accent4"/>
        </a:solidFill>
        <a:ln w="28575">
          <a:solidFill>
            <a:schemeClr val="accent3"/>
          </a:solidFill>
          <a:prstDash val="sysDash"/>
        </a:ln>
      </a:spPr>
      <a:bodyPr wrap="square" rtlCol="0" anchor="ctr">
        <a:normAutofit/>
      </a:bodyPr>
      <a:lstStyle>
        <a:defPPr>
          <a:defRPr smtClean="0">
            <a:solidFill>
              <a:schemeClr val="accent3"/>
            </a:solidFill>
            <a:latin typeface="Consolas" panose="020B0609020204030204" pitchFamily="49" charset="0"/>
            <a:cs typeface="Consolas" panose="020B0609020204030204" pitchFamily="49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39213</TotalTime>
  <Words>369</Words>
  <Application>Microsoft Office PowerPoint</Application>
  <PresentationFormat>On-screen Show (16:9)</PresentationFormat>
  <Paragraphs>90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Java 2 Web</vt:lpstr>
      <vt:lpstr>Java 2 Web</vt:lpstr>
      <vt:lpstr>Termíny lekcí</vt:lpstr>
      <vt:lpstr>Plán na dnešní lekci</vt:lpstr>
      <vt:lpstr>Poznámky k domácím úkolům</vt:lpstr>
      <vt:lpstr>Cloud</vt:lpstr>
      <vt:lpstr>Cloud</vt:lpstr>
      <vt:lpstr>Cloud pro běh aplikací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Czechitas</dc:title>
  <dc:creator>Kamil Sevecek</dc:creator>
  <cp:lastModifiedBy>Kamil</cp:lastModifiedBy>
  <cp:revision>305</cp:revision>
  <dcterms:created xsi:type="dcterms:W3CDTF">2014-11-22T17:30:28Z</dcterms:created>
  <dcterms:modified xsi:type="dcterms:W3CDTF">2017-05-11T14:14:27Z</dcterms:modified>
</cp:coreProperties>
</file>